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60" r:id="rId5"/>
    <p:sldId id="261" r:id="rId6"/>
    <p:sldId id="263" r:id="rId7"/>
    <p:sldId id="264" r:id="rId8"/>
    <p:sldId id="265" r:id="rId9"/>
    <p:sldId id="266" r:id="rId10"/>
    <p:sldId id="262" r:id="rId11"/>
    <p:sldId id="267" r:id="rId12"/>
  </p:sldIdLst>
  <p:sldSz cx="9144000" cy="6858000" type="screen4x3"/>
  <p:notesSz cx="6858000" cy="9144000"/>
  <p:defaultTextStyle>
    <a:defPPr>
      <a:defRPr lang="sr-Latn-C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Naslovni slaj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Naslov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hr-HR" smtClean="0"/>
              <a:t>Kliknite da biste uredili stil naslova matrice</a:t>
            </a:r>
            <a:endParaRPr kumimoji="0" lang="en-US"/>
          </a:p>
        </p:txBody>
      </p:sp>
      <p:sp>
        <p:nvSpPr>
          <p:cNvPr id="28" name="Rezervirano mjesto datuma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C1A071-2A74-455A-A49A-8BB21E4AC2F6}" type="datetimeFigureOut">
              <a:rPr lang="sr-Latn-CS" smtClean="0"/>
              <a:pPr/>
              <a:t>28.9.2011</a:t>
            </a:fld>
            <a:endParaRPr lang="hr-HR" dirty="0"/>
          </a:p>
        </p:txBody>
      </p:sp>
      <p:sp>
        <p:nvSpPr>
          <p:cNvPr id="17" name="Rezervirano mjesto podnožja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 dirty="0"/>
          </a:p>
        </p:txBody>
      </p:sp>
      <p:sp>
        <p:nvSpPr>
          <p:cNvPr id="29" name="Rezervirano mjesto broja slajda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DD72BF-B849-4E00-8E72-529104776363}" type="slidenum">
              <a:rPr lang="hr-HR" smtClean="0"/>
              <a:pPr/>
              <a:t>‹#›</a:t>
            </a:fld>
            <a:endParaRPr lang="hr-HR" dirty="0"/>
          </a:p>
        </p:txBody>
      </p:sp>
      <p:sp>
        <p:nvSpPr>
          <p:cNvPr id="9" name="Podnaslov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hr-HR" smtClean="0"/>
              <a:t>Kliknite da biste uredili stil podnaslova matrice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slov i okomit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hr-HR" smtClean="0"/>
              <a:t>Kliknite da biste uredili stil naslova matrice</a:t>
            </a:r>
            <a:endParaRPr kumimoji="0" lang="en-US"/>
          </a:p>
        </p:txBody>
      </p:sp>
      <p:sp>
        <p:nvSpPr>
          <p:cNvPr id="3" name="Rezervirano mjesto okomitog teksta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hr-HR" smtClean="0"/>
              <a:t>Kliknite da biste uredili stilove teksta matrice</a:t>
            </a:r>
          </a:p>
          <a:p>
            <a:pPr lvl="1" eaLnBrk="1" latinLnBrk="0" hangingPunct="1"/>
            <a:r>
              <a:rPr lang="hr-HR" smtClean="0"/>
              <a:t>Druga razina</a:t>
            </a:r>
          </a:p>
          <a:p>
            <a:pPr lvl="2" eaLnBrk="1" latinLnBrk="0" hangingPunct="1"/>
            <a:r>
              <a:rPr lang="hr-HR" smtClean="0"/>
              <a:t>Treća razina</a:t>
            </a:r>
          </a:p>
          <a:p>
            <a:pPr lvl="3" eaLnBrk="1" latinLnBrk="0" hangingPunct="1"/>
            <a:r>
              <a:rPr lang="hr-HR" smtClean="0"/>
              <a:t>Četvrta razina</a:t>
            </a:r>
          </a:p>
          <a:p>
            <a:pPr lvl="4" eaLnBrk="1" latinLnBrk="0" hangingPunct="1"/>
            <a:r>
              <a:rPr lang="hr-HR" smtClean="0"/>
              <a:t>Peta razina</a:t>
            </a:r>
            <a:endParaRPr kumimoji="0" lang="en-US"/>
          </a:p>
        </p:txBody>
      </p:sp>
      <p:sp>
        <p:nvSpPr>
          <p:cNvPr id="4" name="Rezervirano mjesto datum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C1A071-2A74-455A-A49A-8BB21E4AC2F6}" type="datetimeFigureOut">
              <a:rPr lang="sr-Latn-CS" smtClean="0"/>
              <a:pPr/>
              <a:t>28.9.2011</a:t>
            </a:fld>
            <a:endParaRPr lang="hr-HR" dirty="0"/>
          </a:p>
        </p:txBody>
      </p:sp>
      <p:sp>
        <p:nvSpPr>
          <p:cNvPr id="5" name="Rezervirano mjesto podnožj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 dirty="0"/>
          </a:p>
        </p:txBody>
      </p:sp>
      <p:sp>
        <p:nvSpPr>
          <p:cNvPr id="6" name="Rezervirano mjesto broja slajd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DD72BF-B849-4E00-8E72-529104776363}" type="slidenum">
              <a:rPr lang="hr-HR" smtClean="0"/>
              <a:pPr/>
              <a:t>‹#›</a:t>
            </a:fld>
            <a:endParaRPr lang="hr-HR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Okomiti naslov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komiti naslov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hr-HR" smtClean="0"/>
              <a:t>Kliknite da biste uredili stil naslova matrice</a:t>
            </a:r>
            <a:endParaRPr kumimoji="0" lang="en-US"/>
          </a:p>
        </p:txBody>
      </p:sp>
      <p:sp>
        <p:nvSpPr>
          <p:cNvPr id="3" name="Rezervirano mjesto okomitog teksta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hr-HR" smtClean="0"/>
              <a:t>Kliknite da biste uredili stilove teksta matrice</a:t>
            </a:r>
          </a:p>
          <a:p>
            <a:pPr lvl="1" eaLnBrk="1" latinLnBrk="0" hangingPunct="1"/>
            <a:r>
              <a:rPr lang="hr-HR" smtClean="0"/>
              <a:t>Druga razina</a:t>
            </a:r>
          </a:p>
          <a:p>
            <a:pPr lvl="2" eaLnBrk="1" latinLnBrk="0" hangingPunct="1"/>
            <a:r>
              <a:rPr lang="hr-HR" smtClean="0"/>
              <a:t>Treća razina</a:t>
            </a:r>
          </a:p>
          <a:p>
            <a:pPr lvl="3" eaLnBrk="1" latinLnBrk="0" hangingPunct="1"/>
            <a:r>
              <a:rPr lang="hr-HR" smtClean="0"/>
              <a:t>Četvrta razina</a:t>
            </a:r>
          </a:p>
          <a:p>
            <a:pPr lvl="4" eaLnBrk="1" latinLnBrk="0" hangingPunct="1"/>
            <a:r>
              <a:rPr lang="hr-HR" smtClean="0"/>
              <a:t>Peta razina</a:t>
            </a:r>
            <a:endParaRPr kumimoji="0" lang="en-US"/>
          </a:p>
        </p:txBody>
      </p:sp>
      <p:sp>
        <p:nvSpPr>
          <p:cNvPr id="4" name="Rezervirano mjesto datum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C1A071-2A74-455A-A49A-8BB21E4AC2F6}" type="datetimeFigureOut">
              <a:rPr lang="sr-Latn-CS" smtClean="0"/>
              <a:pPr/>
              <a:t>28.9.2011</a:t>
            </a:fld>
            <a:endParaRPr lang="hr-HR" dirty="0"/>
          </a:p>
        </p:txBody>
      </p:sp>
      <p:sp>
        <p:nvSpPr>
          <p:cNvPr id="5" name="Rezervirano mjesto podnožj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 dirty="0"/>
          </a:p>
        </p:txBody>
      </p:sp>
      <p:sp>
        <p:nvSpPr>
          <p:cNvPr id="6" name="Rezervirano mjesto broja slajd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DD72BF-B849-4E00-8E72-529104776363}" type="slidenum">
              <a:rPr lang="hr-HR" smtClean="0"/>
              <a:pPr/>
              <a:t>‹#›</a:t>
            </a:fld>
            <a:endParaRPr lang="hr-HR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slov i sadržaj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hr-HR" smtClean="0"/>
              <a:t>Kliknite da biste uredili stil naslova matrice</a:t>
            </a:r>
            <a:endParaRPr kumimoji="0" lang="en-US"/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hr-HR" smtClean="0"/>
              <a:t>Kliknite da biste uredili stilove teksta matrice</a:t>
            </a:r>
          </a:p>
          <a:p>
            <a:pPr lvl="1" eaLnBrk="1" latinLnBrk="0" hangingPunct="1"/>
            <a:r>
              <a:rPr lang="hr-HR" smtClean="0"/>
              <a:t>Druga razina</a:t>
            </a:r>
          </a:p>
          <a:p>
            <a:pPr lvl="2" eaLnBrk="1" latinLnBrk="0" hangingPunct="1"/>
            <a:r>
              <a:rPr lang="hr-HR" smtClean="0"/>
              <a:t>Treća razina</a:t>
            </a:r>
          </a:p>
          <a:p>
            <a:pPr lvl="3" eaLnBrk="1" latinLnBrk="0" hangingPunct="1"/>
            <a:r>
              <a:rPr lang="hr-HR" smtClean="0"/>
              <a:t>Četvrta razina</a:t>
            </a:r>
          </a:p>
          <a:p>
            <a:pPr lvl="4" eaLnBrk="1" latinLnBrk="0" hangingPunct="1"/>
            <a:r>
              <a:rPr lang="hr-HR" smtClean="0"/>
              <a:t>Peta razina</a:t>
            </a:r>
            <a:endParaRPr kumimoji="0" lang="en-US"/>
          </a:p>
        </p:txBody>
      </p:sp>
      <p:sp>
        <p:nvSpPr>
          <p:cNvPr id="4" name="Rezervirano mjesto datum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C1A071-2A74-455A-A49A-8BB21E4AC2F6}" type="datetimeFigureOut">
              <a:rPr lang="sr-Latn-CS" smtClean="0"/>
              <a:pPr/>
              <a:t>28.9.2011</a:t>
            </a:fld>
            <a:endParaRPr lang="hr-HR" dirty="0"/>
          </a:p>
        </p:txBody>
      </p:sp>
      <p:sp>
        <p:nvSpPr>
          <p:cNvPr id="5" name="Rezervirano mjesto podnožj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 dirty="0"/>
          </a:p>
        </p:txBody>
      </p:sp>
      <p:sp>
        <p:nvSpPr>
          <p:cNvPr id="6" name="Rezervirano mjesto broja slajd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DD72BF-B849-4E00-8E72-529104776363}" type="slidenum">
              <a:rPr lang="hr-HR" smtClean="0"/>
              <a:pPr/>
              <a:t>‹#›</a:t>
            </a:fld>
            <a:endParaRPr lang="hr-HR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aglavlje odjeljka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hr-HR" smtClean="0"/>
              <a:t>Kliknite da biste uredili stil naslova matrice</a:t>
            </a:r>
            <a:endParaRPr kumimoji="0" lang="en-US"/>
          </a:p>
        </p:txBody>
      </p:sp>
      <p:sp>
        <p:nvSpPr>
          <p:cNvPr id="3" name="Rezervirano mjesto teksta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hr-HR" smtClean="0"/>
              <a:t>Kliknite da biste uredili stilove teksta matrice</a:t>
            </a:r>
          </a:p>
        </p:txBody>
      </p:sp>
      <p:sp>
        <p:nvSpPr>
          <p:cNvPr id="4" name="Rezervirano mjesto datum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C1A071-2A74-455A-A49A-8BB21E4AC2F6}" type="datetimeFigureOut">
              <a:rPr lang="sr-Latn-CS" smtClean="0"/>
              <a:pPr/>
              <a:t>28.9.2011</a:t>
            </a:fld>
            <a:endParaRPr lang="hr-HR" dirty="0"/>
          </a:p>
        </p:txBody>
      </p:sp>
      <p:sp>
        <p:nvSpPr>
          <p:cNvPr id="5" name="Rezervirano mjesto podnožj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 dirty="0"/>
          </a:p>
        </p:txBody>
      </p:sp>
      <p:sp>
        <p:nvSpPr>
          <p:cNvPr id="6" name="Rezervirano mjesto broja slajda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6FDD72BF-B849-4E00-8E72-529104776363}" type="slidenum">
              <a:rPr lang="hr-HR" smtClean="0"/>
              <a:pPr/>
              <a:t>‹#›</a:t>
            </a:fld>
            <a:endParaRPr lang="hr-HR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sadržaj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hr-HR" smtClean="0"/>
              <a:t>Kliknite da biste uredili stil naslova matrice</a:t>
            </a:r>
            <a:endParaRPr kumimoji="0" lang="en-US"/>
          </a:p>
        </p:txBody>
      </p:sp>
      <p:sp>
        <p:nvSpPr>
          <p:cNvPr id="3" name="Rezervirano mjesto sadržaja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hr-HR" smtClean="0"/>
              <a:t>Kliknite da biste uredili stilove teksta matrice</a:t>
            </a:r>
          </a:p>
          <a:p>
            <a:pPr lvl="1" eaLnBrk="1" latinLnBrk="0" hangingPunct="1"/>
            <a:r>
              <a:rPr lang="hr-HR" smtClean="0"/>
              <a:t>Druga razina</a:t>
            </a:r>
          </a:p>
          <a:p>
            <a:pPr lvl="2" eaLnBrk="1" latinLnBrk="0" hangingPunct="1"/>
            <a:r>
              <a:rPr lang="hr-HR" smtClean="0"/>
              <a:t>Treća razina</a:t>
            </a:r>
          </a:p>
          <a:p>
            <a:pPr lvl="3" eaLnBrk="1" latinLnBrk="0" hangingPunct="1"/>
            <a:r>
              <a:rPr lang="hr-HR" smtClean="0"/>
              <a:t>Četvrta razina</a:t>
            </a:r>
          </a:p>
          <a:p>
            <a:pPr lvl="4" eaLnBrk="1" latinLnBrk="0" hangingPunct="1"/>
            <a:r>
              <a:rPr lang="hr-HR" smtClean="0"/>
              <a:t>Peta razina</a:t>
            </a:r>
            <a:endParaRPr kumimoji="0" lang="en-US"/>
          </a:p>
        </p:txBody>
      </p:sp>
      <p:sp>
        <p:nvSpPr>
          <p:cNvPr id="4" name="Rezervirano mjesto sadržaja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hr-HR" smtClean="0"/>
              <a:t>Kliknite da biste uredili stilove teksta matrice</a:t>
            </a:r>
          </a:p>
          <a:p>
            <a:pPr lvl="1" eaLnBrk="1" latinLnBrk="0" hangingPunct="1"/>
            <a:r>
              <a:rPr lang="hr-HR" smtClean="0"/>
              <a:t>Druga razina</a:t>
            </a:r>
          </a:p>
          <a:p>
            <a:pPr lvl="2" eaLnBrk="1" latinLnBrk="0" hangingPunct="1"/>
            <a:r>
              <a:rPr lang="hr-HR" smtClean="0"/>
              <a:t>Treća razina</a:t>
            </a:r>
          </a:p>
          <a:p>
            <a:pPr lvl="3" eaLnBrk="1" latinLnBrk="0" hangingPunct="1"/>
            <a:r>
              <a:rPr lang="hr-HR" smtClean="0"/>
              <a:t>Četvrta razina</a:t>
            </a:r>
          </a:p>
          <a:p>
            <a:pPr lvl="4" eaLnBrk="1" latinLnBrk="0" hangingPunct="1"/>
            <a:r>
              <a:rPr lang="hr-HR" smtClean="0"/>
              <a:t>Peta razina</a:t>
            </a:r>
            <a:endParaRPr kumimoji="0" lang="en-US"/>
          </a:p>
        </p:txBody>
      </p:sp>
      <p:sp>
        <p:nvSpPr>
          <p:cNvPr id="5" name="Rezervirano mjesto datum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C1A071-2A74-455A-A49A-8BB21E4AC2F6}" type="datetimeFigureOut">
              <a:rPr lang="sr-Latn-CS" smtClean="0"/>
              <a:pPr/>
              <a:t>28.9.2011</a:t>
            </a:fld>
            <a:endParaRPr lang="hr-HR" dirty="0"/>
          </a:p>
        </p:txBody>
      </p:sp>
      <p:sp>
        <p:nvSpPr>
          <p:cNvPr id="6" name="Rezervirano mjesto podnožj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 dirty="0"/>
          </a:p>
        </p:txBody>
      </p:sp>
      <p:sp>
        <p:nvSpPr>
          <p:cNvPr id="7" name="Rezervirano mjesto broja slajd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DD72BF-B849-4E00-8E72-529104776363}" type="slidenum">
              <a:rPr lang="hr-HR" smtClean="0"/>
              <a:pPr/>
              <a:t>‹#›</a:t>
            </a:fld>
            <a:endParaRPr lang="hr-HR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Usporedb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hr-HR" smtClean="0"/>
              <a:t>Kliknite da biste uredili stil naslova matrice</a:t>
            </a:r>
            <a:endParaRPr kumimoji="0" lang="en-US"/>
          </a:p>
        </p:txBody>
      </p:sp>
      <p:sp>
        <p:nvSpPr>
          <p:cNvPr id="3" name="Rezervirano mjesto teksta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hr-HR" smtClean="0"/>
              <a:t>Kliknite da biste uredili stilove teksta matrice</a:t>
            </a:r>
          </a:p>
        </p:txBody>
      </p:sp>
      <p:sp>
        <p:nvSpPr>
          <p:cNvPr id="4" name="Rezervirano mjesto teksta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hr-HR" smtClean="0"/>
              <a:t>Kliknite da biste uredili stilove teksta matrice</a:t>
            </a:r>
          </a:p>
        </p:txBody>
      </p:sp>
      <p:sp>
        <p:nvSpPr>
          <p:cNvPr id="5" name="Rezervirano mjesto sadržaja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hr-HR" smtClean="0"/>
              <a:t>Kliknite da biste uredili stilove teksta matrice</a:t>
            </a:r>
          </a:p>
          <a:p>
            <a:pPr lvl="1" eaLnBrk="1" latinLnBrk="0" hangingPunct="1"/>
            <a:r>
              <a:rPr lang="hr-HR" smtClean="0"/>
              <a:t>Druga razina</a:t>
            </a:r>
          </a:p>
          <a:p>
            <a:pPr lvl="2" eaLnBrk="1" latinLnBrk="0" hangingPunct="1"/>
            <a:r>
              <a:rPr lang="hr-HR" smtClean="0"/>
              <a:t>Treća razina</a:t>
            </a:r>
          </a:p>
          <a:p>
            <a:pPr lvl="3" eaLnBrk="1" latinLnBrk="0" hangingPunct="1"/>
            <a:r>
              <a:rPr lang="hr-HR" smtClean="0"/>
              <a:t>Četvrta razina</a:t>
            </a:r>
          </a:p>
          <a:p>
            <a:pPr lvl="4" eaLnBrk="1" latinLnBrk="0" hangingPunct="1"/>
            <a:r>
              <a:rPr lang="hr-HR" smtClean="0"/>
              <a:t>Peta razina</a:t>
            </a:r>
            <a:endParaRPr kumimoji="0" lang="en-US"/>
          </a:p>
        </p:txBody>
      </p:sp>
      <p:sp>
        <p:nvSpPr>
          <p:cNvPr id="6" name="Rezervirano mjesto sadržaja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hr-HR" smtClean="0"/>
              <a:t>Kliknite da biste uredili stilove teksta matrice</a:t>
            </a:r>
          </a:p>
          <a:p>
            <a:pPr lvl="1" eaLnBrk="1" latinLnBrk="0" hangingPunct="1"/>
            <a:r>
              <a:rPr lang="hr-HR" smtClean="0"/>
              <a:t>Druga razina</a:t>
            </a:r>
          </a:p>
          <a:p>
            <a:pPr lvl="2" eaLnBrk="1" latinLnBrk="0" hangingPunct="1"/>
            <a:r>
              <a:rPr lang="hr-HR" smtClean="0"/>
              <a:t>Treća razina</a:t>
            </a:r>
          </a:p>
          <a:p>
            <a:pPr lvl="3" eaLnBrk="1" latinLnBrk="0" hangingPunct="1"/>
            <a:r>
              <a:rPr lang="hr-HR" smtClean="0"/>
              <a:t>Četvrta razina</a:t>
            </a:r>
          </a:p>
          <a:p>
            <a:pPr lvl="4" eaLnBrk="1" latinLnBrk="0" hangingPunct="1"/>
            <a:r>
              <a:rPr lang="hr-HR" smtClean="0"/>
              <a:t>Peta razina</a:t>
            </a:r>
            <a:endParaRPr kumimoji="0" lang="en-US"/>
          </a:p>
        </p:txBody>
      </p:sp>
      <p:sp>
        <p:nvSpPr>
          <p:cNvPr id="7" name="Rezervirano mjesto datum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C1A071-2A74-455A-A49A-8BB21E4AC2F6}" type="datetimeFigureOut">
              <a:rPr lang="sr-Latn-CS" smtClean="0"/>
              <a:pPr/>
              <a:t>28.9.2011</a:t>
            </a:fld>
            <a:endParaRPr lang="hr-HR" dirty="0"/>
          </a:p>
        </p:txBody>
      </p:sp>
      <p:sp>
        <p:nvSpPr>
          <p:cNvPr id="8" name="Rezervirano mjesto podnožj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 dirty="0"/>
          </a:p>
        </p:txBody>
      </p:sp>
      <p:sp>
        <p:nvSpPr>
          <p:cNvPr id="9" name="Rezervirano mjesto broja slajd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DD72BF-B849-4E00-8E72-529104776363}" type="slidenum">
              <a:rPr lang="hr-HR" smtClean="0"/>
              <a:pPr/>
              <a:t>‹#›</a:t>
            </a:fld>
            <a:endParaRPr lang="hr-HR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amo naslo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hr-HR" smtClean="0"/>
              <a:t>Kliknite da biste uredili stil naslova matrice</a:t>
            </a:r>
            <a:endParaRPr kumimoji="0" lang="en-US"/>
          </a:p>
        </p:txBody>
      </p:sp>
      <p:sp>
        <p:nvSpPr>
          <p:cNvPr id="3" name="Rezervirano mjesto datum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C1A071-2A74-455A-A49A-8BB21E4AC2F6}" type="datetimeFigureOut">
              <a:rPr lang="sr-Latn-CS" smtClean="0"/>
              <a:pPr/>
              <a:t>28.9.2011</a:t>
            </a:fld>
            <a:endParaRPr lang="hr-HR" dirty="0"/>
          </a:p>
        </p:txBody>
      </p:sp>
      <p:sp>
        <p:nvSpPr>
          <p:cNvPr id="4" name="Rezervirano mjesto podnožj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 dirty="0"/>
          </a:p>
        </p:txBody>
      </p:sp>
      <p:sp>
        <p:nvSpPr>
          <p:cNvPr id="5" name="Rezervirano mjesto broja slajd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DD72BF-B849-4E00-8E72-529104776363}" type="slidenum">
              <a:rPr lang="hr-HR" smtClean="0"/>
              <a:pPr/>
              <a:t>‹#›</a:t>
            </a:fld>
            <a:endParaRPr lang="hr-HR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azn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datum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C1A071-2A74-455A-A49A-8BB21E4AC2F6}" type="datetimeFigureOut">
              <a:rPr lang="sr-Latn-CS" smtClean="0"/>
              <a:pPr/>
              <a:t>28.9.2011</a:t>
            </a:fld>
            <a:endParaRPr lang="hr-HR" dirty="0"/>
          </a:p>
        </p:txBody>
      </p:sp>
      <p:sp>
        <p:nvSpPr>
          <p:cNvPr id="3" name="Rezervirano mjesto podnožj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 dirty="0"/>
          </a:p>
        </p:txBody>
      </p:sp>
      <p:sp>
        <p:nvSpPr>
          <p:cNvPr id="4" name="Rezervirano mjesto broja slajd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DD72BF-B849-4E00-8E72-529104776363}" type="slidenum">
              <a:rPr lang="hr-HR" smtClean="0"/>
              <a:pPr/>
              <a:t>‹#›</a:t>
            </a:fld>
            <a:endParaRPr lang="hr-HR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Sadržaj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hr-HR" smtClean="0"/>
              <a:t>Kliknite da biste uredili stil naslova matrice</a:t>
            </a:r>
            <a:endParaRPr kumimoji="0" lang="en-US"/>
          </a:p>
        </p:txBody>
      </p:sp>
      <p:sp>
        <p:nvSpPr>
          <p:cNvPr id="3" name="Rezervirano mjesto teksta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hr-HR" smtClean="0"/>
              <a:t>Kliknite da biste uredili stilove teksta matrice</a:t>
            </a:r>
          </a:p>
        </p:txBody>
      </p:sp>
      <p:sp>
        <p:nvSpPr>
          <p:cNvPr id="4" name="Rezervirano mjesto sadržaja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hr-HR" smtClean="0"/>
              <a:t>Kliknite da biste uredili stilove teksta matrice</a:t>
            </a:r>
          </a:p>
          <a:p>
            <a:pPr lvl="1" eaLnBrk="1" latinLnBrk="0" hangingPunct="1"/>
            <a:r>
              <a:rPr lang="hr-HR" smtClean="0"/>
              <a:t>Druga razina</a:t>
            </a:r>
          </a:p>
          <a:p>
            <a:pPr lvl="2" eaLnBrk="1" latinLnBrk="0" hangingPunct="1"/>
            <a:r>
              <a:rPr lang="hr-HR" smtClean="0"/>
              <a:t>Treća razina</a:t>
            </a:r>
          </a:p>
          <a:p>
            <a:pPr lvl="3" eaLnBrk="1" latinLnBrk="0" hangingPunct="1"/>
            <a:r>
              <a:rPr lang="hr-HR" smtClean="0"/>
              <a:t>Četvrta razina</a:t>
            </a:r>
          </a:p>
          <a:p>
            <a:pPr lvl="4" eaLnBrk="1" latinLnBrk="0" hangingPunct="1"/>
            <a:r>
              <a:rPr lang="hr-HR" smtClean="0"/>
              <a:t>Peta razina</a:t>
            </a:r>
            <a:endParaRPr kumimoji="0" lang="en-US"/>
          </a:p>
        </p:txBody>
      </p:sp>
      <p:sp>
        <p:nvSpPr>
          <p:cNvPr id="5" name="Rezervirano mjesto datum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C1A071-2A74-455A-A49A-8BB21E4AC2F6}" type="datetimeFigureOut">
              <a:rPr lang="sr-Latn-CS" smtClean="0"/>
              <a:pPr/>
              <a:t>28.9.2011</a:t>
            </a:fld>
            <a:endParaRPr lang="hr-HR" dirty="0"/>
          </a:p>
        </p:txBody>
      </p:sp>
      <p:sp>
        <p:nvSpPr>
          <p:cNvPr id="6" name="Rezervirano mjesto podnožj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 dirty="0"/>
          </a:p>
        </p:txBody>
      </p:sp>
      <p:sp>
        <p:nvSpPr>
          <p:cNvPr id="7" name="Rezervirano mjesto broja slajd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DD72BF-B849-4E00-8E72-529104776363}" type="slidenum">
              <a:rPr lang="hr-HR" smtClean="0"/>
              <a:pPr/>
              <a:t>‹#›</a:t>
            </a:fld>
            <a:endParaRPr lang="hr-HR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Slika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hr-HR" smtClean="0"/>
              <a:t>Kliknite da biste uredili stil naslova matrice</a:t>
            </a:r>
            <a:endParaRPr kumimoji="0" lang="en-US"/>
          </a:p>
        </p:txBody>
      </p:sp>
      <p:sp>
        <p:nvSpPr>
          <p:cNvPr id="3" name="Rezervirano mjesto slike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hr-HR" dirty="0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Pritisnite ikonu za dodavanje slike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Rezervirano mjesto teksta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hr-HR" smtClean="0"/>
              <a:t>Kliknite da biste uredili stilove teksta matrice</a:t>
            </a:r>
          </a:p>
        </p:txBody>
      </p:sp>
      <p:sp>
        <p:nvSpPr>
          <p:cNvPr id="5" name="Rezervirano mjesto datum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C1A071-2A74-455A-A49A-8BB21E4AC2F6}" type="datetimeFigureOut">
              <a:rPr lang="sr-Latn-CS" smtClean="0"/>
              <a:pPr/>
              <a:t>28.9.2011</a:t>
            </a:fld>
            <a:endParaRPr lang="hr-HR" dirty="0"/>
          </a:p>
        </p:txBody>
      </p:sp>
      <p:sp>
        <p:nvSpPr>
          <p:cNvPr id="6" name="Rezervirano mjesto podnožj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 dirty="0"/>
          </a:p>
        </p:txBody>
      </p:sp>
      <p:sp>
        <p:nvSpPr>
          <p:cNvPr id="7" name="Rezervirano mjesto broja slajd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DD72BF-B849-4E00-8E72-529104776363}" type="slidenum">
              <a:rPr lang="hr-HR" smtClean="0"/>
              <a:pPr/>
              <a:t>‹#›</a:t>
            </a:fld>
            <a:endParaRPr lang="hr-HR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zervirano mjesto naslova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hr-HR" smtClean="0"/>
              <a:t>Kliknite da biste uredili stil naslova matrice</a:t>
            </a:r>
            <a:endParaRPr kumimoji="0" lang="en-US"/>
          </a:p>
        </p:txBody>
      </p:sp>
      <p:sp>
        <p:nvSpPr>
          <p:cNvPr id="13" name="Rezervirano mjesto teksta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hr-HR" smtClean="0"/>
              <a:t>Kliknite da biste uredili stilove teksta matrice</a:t>
            </a:r>
          </a:p>
          <a:p>
            <a:pPr lvl="1" eaLnBrk="1" latinLnBrk="0" hangingPunct="1"/>
            <a:r>
              <a:rPr kumimoji="0" lang="hr-HR" smtClean="0"/>
              <a:t>Druga razina</a:t>
            </a:r>
          </a:p>
          <a:p>
            <a:pPr lvl="2" eaLnBrk="1" latinLnBrk="0" hangingPunct="1"/>
            <a:r>
              <a:rPr kumimoji="0" lang="hr-HR" smtClean="0"/>
              <a:t>Treća razina</a:t>
            </a:r>
          </a:p>
          <a:p>
            <a:pPr lvl="3" eaLnBrk="1" latinLnBrk="0" hangingPunct="1"/>
            <a:r>
              <a:rPr kumimoji="0" lang="hr-HR" smtClean="0"/>
              <a:t>Četvrta razina</a:t>
            </a:r>
          </a:p>
          <a:p>
            <a:pPr lvl="4" eaLnBrk="1" latinLnBrk="0" hangingPunct="1"/>
            <a:r>
              <a:rPr kumimoji="0" lang="hr-HR" smtClean="0"/>
              <a:t>Peta razina</a:t>
            </a:r>
            <a:endParaRPr kumimoji="0" lang="en-US"/>
          </a:p>
        </p:txBody>
      </p:sp>
      <p:sp>
        <p:nvSpPr>
          <p:cNvPr id="14" name="Rezervirano mjesto datuma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FDC1A071-2A74-455A-A49A-8BB21E4AC2F6}" type="datetimeFigureOut">
              <a:rPr lang="sr-Latn-CS" smtClean="0"/>
              <a:pPr/>
              <a:t>28.9.2011</a:t>
            </a:fld>
            <a:endParaRPr lang="hr-HR" dirty="0"/>
          </a:p>
        </p:txBody>
      </p:sp>
      <p:sp>
        <p:nvSpPr>
          <p:cNvPr id="3" name="Rezervirano mjesto podnožja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hr-HR" dirty="0"/>
          </a:p>
        </p:txBody>
      </p:sp>
      <p:sp>
        <p:nvSpPr>
          <p:cNvPr id="23" name="Rezervirano mjesto broja slajda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6FDD72BF-B849-4E00-8E72-529104776363}" type="slidenum">
              <a:rPr lang="hr-HR" smtClean="0"/>
              <a:pPr/>
              <a:t>‹#›</a:t>
            </a:fld>
            <a:endParaRPr lang="hr-HR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hr-HR" dirty="0" smtClean="0"/>
              <a:t>SIGURNO POZICIONIRANJE ZAŠTITARA U BANKAMA</a:t>
            </a:r>
            <a:endParaRPr lang="hr-HR" dirty="0"/>
          </a:p>
        </p:txBody>
      </p:sp>
      <p:sp>
        <p:nvSpPr>
          <p:cNvPr id="3" name="Podnaslov 2"/>
          <p:cNvSpPr>
            <a:spLocks noGrp="1"/>
          </p:cNvSpPr>
          <p:nvPr>
            <p:ph type="subTitle" idx="1"/>
          </p:nvPr>
        </p:nvSpPr>
        <p:spPr>
          <a:xfrm>
            <a:off x="1371600" y="4221088"/>
            <a:ext cx="6400800" cy="1296144"/>
          </a:xfrm>
        </p:spPr>
        <p:txBody>
          <a:bodyPr/>
          <a:lstStyle/>
          <a:p>
            <a:r>
              <a:rPr lang="hr-HR" dirty="0" smtClean="0"/>
              <a:t>Zagreb, 29.09.11.</a:t>
            </a:r>
          </a:p>
          <a:p>
            <a:r>
              <a:rPr lang="hr-HR" dirty="0" smtClean="0"/>
              <a:t>Zagrebački velesajam</a:t>
            </a:r>
            <a:endParaRPr lang="hr-HR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rmAutofit/>
          </a:bodyPr>
          <a:lstStyle/>
          <a:p>
            <a:r>
              <a:rPr lang="hr-HR" sz="3200" dirty="0" smtClean="0"/>
              <a:t>ŠTO JE POTREBNO PODUZETI?</a:t>
            </a:r>
            <a:endParaRPr lang="hr-HR" sz="3200" dirty="0"/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5544616"/>
          </a:xfrm>
        </p:spPr>
        <p:txBody>
          <a:bodyPr>
            <a:normAutofit fontScale="85000" lnSpcReduction="10000"/>
          </a:bodyPr>
          <a:lstStyle/>
          <a:p>
            <a:r>
              <a:rPr lang="hr-HR" dirty="0" smtClean="0"/>
              <a:t>u</a:t>
            </a:r>
            <a:r>
              <a:rPr lang="hr-HR" dirty="0" smtClean="0"/>
              <a:t>spostaviti kombinaciju tjelesne i tehničke zaštite,</a:t>
            </a:r>
          </a:p>
          <a:p>
            <a:r>
              <a:rPr lang="hr-HR" dirty="0" smtClean="0"/>
              <a:t>u</a:t>
            </a:r>
            <a:r>
              <a:rPr lang="hr-HR" dirty="0" smtClean="0"/>
              <a:t>ključiti stručnjake za sigurnost radi kvalitetne sigurnosne analize i sigurnosnih rješenja,</a:t>
            </a:r>
          </a:p>
          <a:p>
            <a:r>
              <a:rPr lang="hr-HR" dirty="0" smtClean="0"/>
              <a:t>sigurnosni </a:t>
            </a:r>
            <a:r>
              <a:rPr lang="hr-HR" dirty="0" smtClean="0"/>
              <a:t>konzalting odvojiti od tehničke zaštite </a:t>
            </a:r>
          </a:p>
          <a:p>
            <a:r>
              <a:rPr lang="hr-HR" dirty="0" smtClean="0"/>
              <a:t>maknuti zaštitare s ulaza,</a:t>
            </a:r>
          </a:p>
          <a:p>
            <a:r>
              <a:rPr lang="hr-HR" dirty="0" smtClean="0"/>
              <a:t>shvatiti da zaštitari nisu recepcionari i vratari,</a:t>
            </a:r>
          </a:p>
          <a:p>
            <a:r>
              <a:rPr lang="hr-HR" dirty="0" smtClean="0"/>
              <a:t>f</a:t>
            </a:r>
            <a:r>
              <a:rPr lang="hr-HR" dirty="0" smtClean="0"/>
              <a:t>ormirati zasebnu prostoriju za smještaj zaštitara,</a:t>
            </a:r>
          </a:p>
          <a:p>
            <a:r>
              <a:rPr lang="hr-HR" dirty="0" smtClean="0"/>
              <a:t>c</a:t>
            </a:r>
            <a:r>
              <a:rPr lang="hr-HR" dirty="0" smtClean="0"/>
              <a:t>entralizirati tehnička rješenja pod kontrolom zaštitara.</a:t>
            </a:r>
          </a:p>
          <a:p>
            <a:r>
              <a:rPr lang="hr-HR" dirty="0" smtClean="0"/>
              <a:t>e</a:t>
            </a:r>
            <a:r>
              <a:rPr lang="hr-HR" dirty="0" smtClean="0"/>
              <a:t>ducirati zaštitare kroz integralne treninge i obvezati na periodičnu provjeru stečenih znanja,</a:t>
            </a:r>
          </a:p>
          <a:p>
            <a:r>
              <a:rPr lang="hr-HR" dirty="0" smtClean="0"/>
              <a:t>omogućiti </a:t>
            </a:r>
            <a:r>
              <a:rPr lang="hr-HR" dirty="0" smtClean="0"/>
              <a:t>nošenje i uporabu gumenih palica i obrambenih </a:t>
            </a:r>
            <a:r>
              <a:rPr lang="hr-HR" dirty="0" smtClean="0"/>
              <a:t>sprejeva,</a:t>
            </a:r>
          </a:p>
          <a:p>
            <a:r>
              <a:rPr lang="hr-HR" dirty="0" smtClean="0"/>
              <a:t>promijeniti zakonske okvire,</a:t>
            </a:r>
          </a:p>
          <a:p>
            <a:r>
              <a:rPr lang="hr-HR" dirty="0" smtClean="0"/>
              <a:t>uvesti SOP.</a:t>
            </a:r>
            <a:endParaRPr lang="hr-HR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hr-HR" dirty="0" smtClean="0"/>
              <a:t>RADNO MJESTO ZAŠTITARA MOŽE SE UČINITI SIGURNIJIM !</a:t>
            </a:r>
            <a:endParaRPr lang="hr-HR" dirty="0"/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>
              <a:buNone/>
            </a:pPr>
            <a:endParaRPr lang="hr-HR" dirty="0" smtClean="0"/>
          </a:p>
          <a:p>
            <a:pPr>
              <a:buNone/>
            </a:pPr>
            <a:r>
              <a:rPr lang="hr-HR" dirty="0" smtClean="0"/>
              <a:t>HVALA </a:t>
            </a:r>
            <a:r>
              <a:rPr lang="hr-HR" dirty="0" smtClean="0"/>
              <a:t>NA PAŽNJI </a:t>
            </a:r>
            <a:r>
              <a:rPr lang="hr-HR" dirty="0" smtClean="0"/>
              <a:t>!</a:t>
            </a:r>
          </a:p>
          <a:p>
            <a:pPr algn="ctr">
              <a:buFontTx/>
              <a:buNone/>
            </a:pPr>
            <a:endParaRPr lang="hr-HR" dirty="0" smtClean="0"/>
          </a:p>
          <a:p>
            <a:pPr algn="ctr">
              <a:buFontTx/>
              <a:buNone/>
            </a:pPr>
            <a:endParaRPr lang="hr-HR" dirty="0" smtClean="0"/>
          </a:p>
          <a:p>
            <a:pPr algn="ctr">
              <a:buFontTx/>
              <a:buNone/>
            </a:pPr>
            <a:r>
              <a:rPr lang="hr-HR" dirty="0" smtClean="0"/>
              <a:t>PITANJA </a:t>
            </a:r>
            <a:r>
              <a:rPr lang="hr-HR" dirty="0" smtClean="0"/>
              <a:t>!?</a:t>
            </a:r>
          </a:p>
          <a:p>
            <a:pPr>
              <a:buFontTx/>
              <a:buNone/>
            </a:pPr>
            <a:endParaRPr lang="hr-HR" dirty="0" smtClean="0"/>
          </a:p>
          <a:p>
            <a:pPr algn="r">
              <a:buFontTx/>
              <a:buNone/>
            </a:pPr>
            <a:endParaRPr lang="hr-HR" sz="3200" dirty="0" smtClean="0"/>
          </a:p>
          <a:p>
            <a:pPr algn="r">
              <a:buFontTx/>
              <a:buNone/>
            </a:pPr>
            <a:r>
              <a:rPr lang="hr-HR" sz="3200" dirty="0" smtClean="0"/>
              <a:t>mr. krim. Željko Cvrtila</a:t>
            </a:r>
          </a:p>
          <a:p>
            <a:pPr algn="r">
              <a:buFontTx/>
              <a:buNone/>
            </a:pPr>
            <a:r>
              <a:rPr lang="hr-HR" sz="2200" dirty="0" smtClean="0"/>
              <a:t>savjetnika za poslovnu </a:t>
            </a:r>
            <a:endParaRPr lang="hr-HR" sz="2200" dirty="0" smtClean="0"/>
          </a:p>
          <a:p>
            <a:pPr algn="r">
              <a:buFontTx/>
              <a:buNone/>
            </a:pPr>
            <a:r>
              <a:rPr lang="hr-HR" sz="2200" dirty="0" smtClean="0"/>
              <a:t>i privatnu sigurnost</a:t>
            </a:r>
          </a:p>
          <a:p>
            <a:pPr algn="r">
              <a:buFontTx/>
              <a:buNone/>
            </a:pPr>
            <a:endParaRPr lang="hr-HR" sz="2200" dirty="0" smtClean="0"/>
          </a:p>
          <a:p>
            <a:pPr algn="r">
              <a:buFontTx/>
              <a:buNone/>
            </a:pPr>
            <a:r>
              <a:rPr lang="hr-HR" dirty="0" smtClean="0"/>
              <a:t>095/ </a:t>
            </a:r>
            <a:r>
              <a:rPr lang="hr-HR" dirty="0" smtClean="0"/>
              <a:t>211 000 2</a:t>
            </a:r>
            <a:endParaRPr lang="hr-HR" dirty="0" smtClean="0"/>
          </a:p>
          <a:p>
            <a:pPr algn="r">
              <a:buFontTx/>
              <a:buNone/>
            </a:pPr>
            <a:r>
              <a:rPr lang="hr-HR" dirty="0" smtClean="0"/>
              <a:t>zcvrtila@upps.com.hr</a:t>
            </a:r>
          </a:p>
          <a:p>
            <a:pPr>
              <a:buNone/>
            </a:pPr>
            <a:endParaRPr lang="hr-HR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hr-HR" sz="3200" dirty="0" smtClean="0"/>
              <a:t>RAZLOZI STRADAVANJE ZAŠTITARA U BANKAMA (NU)</a:t>
            </a:r>
            <a:endParaRPr lang="hr-HR" sz="3200" dirty="0"/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>
          <a:xfrm>
            <a:off x="457200" y="1916832"/>
            <a:ext cx="8229600" cy="4392528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hr-HR" dirty="0" smtClean="0"/>
              <a:t>PORADI:</a:t>
            </a:r>
          </a:p>
          <a:p>
            <a:pPr>
              <a:buNone/>
            </a:pPr>
            <a:endParaRPr lang="hr-HR" dirty="0" smtClean="0"/>
          </a:p>
          <a:p>
            <a:pPr marL="651510" indent="-514350">
              <a:buFont typeface="+mj-lt"/>
              <a:buAutoNum type="arabicPeriod"/>
            </a:pPr>
            <a:r>
              <a:rPr lang="hr-HR" dirty="0" smtClean="0"/>
              <a:t>taktičkih </a:t>
            </a:r>
            <a:r>
              <a:rPr lang="hr-HR" dirty="0" smtClean="0"/>
              <a:t>i metodičkih pogrešaka u procjeni i postavljanju osiguranja, te neposrednih postupanja, </a:t>
            </a:r>
          </a:p>
          <a:p>
            <a:pPr marL="651510" indent="-514350">
              <a:buFont typeface="+mj-lt"/>
              <a:buAutoNum type="arabicPeriod"/>
            </a:pPr>
            <a:r>
              <a:rPr lang="hr-HR" dirty="0" smtClean="0"/>
              <a:t>pravnih </a:t>
            </a:r>
            <a:r>
              <a:rPr lang="hr-HR" dirty="0" smtClean="0"/>
              <a:t>problema i nejasnoća kod upotrebe vatrenog oružja, </a:t>
            </a:r>
          </a:p>
          <a:p>
            <a:pPr marL="651510" indent="-514350">
              <a:buFont typeface="+mj-lt"/>
              <a:buAutoNum type="arabicPeriod"/>
            </a:pPr>
            <a:r>
              <a:rPr lang="hr-HR" dirty="0" smtClean="0"/>
              <a:t>nedovoljno </a:t>
            </a:r>
            <a:r>
              <a:rPr lang="hr-HR" dirty="0" smtClean="0"/>
              <a:t>oštrih odredbi o minimalnim mjerama zaštite novčarskih ustanova, </a:t>
            </a:r>
          </a:p>
          <a:p>
            <a:pPr marL="651510" indent="-514350">
              <a:buFont typeface="+mj-lt"/>
              <a:buAutoNum type="arabicPeriod"/>
            </a:pPr>
            <a:r>
              <a:rPr lang="hr-HR" dirty="0" smtClean="0"/>
              <a:t>l</a:t>
            </a:r>
            <a:r>
              <a:rPr lang="hr-HR" dirty="0" smtClean="0"/>
              <a:t>oše opremljenosti </a:t>
            </a:r>
            <a:r>
              <a:rPr lang="hr-HR" dirty="0" smtClean="0"/>
              <a:t>i educiranosti zaštitara i osoba u novčarskim ustanovama koji bi trebali brinuti o poslovnoj sigurnosti istih. </a:t>
            </a:r>
          </a:p>
          <a:p>
            <a:endParaRPr lang="hr-HR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rmAutofit/>
          </a:bodyPr>
          <a:lstStyle/>
          <a:p>
            <a:r>
              <a:rPr lang="hr-HR" sz="3200" dirty="0" smtClean="0"/>
              <a:t>ANALIZA DOSADAŠNJIH NAPADA</a:t>
            </a:r>
            <a:endParaRPr lang="hr-HR" sz="3200" dirty="0"/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>
          <a:xfrm>
            <a:off x="457200" y="980728"/>
            <a:ext cx="8229600" cy="5328632"/>
          </a:xfrm>
        </p:spPr>
        <p:txBody>
          <a:bodyPr>
            <a:normAutofit fontScale="85000" lnSpcReduction="10000"/>
          </a:bodyPr>
          <a:lstStyle/>
          <a:p>
            <a:endParaRPr lang="hr-HR" dirty="0" smtClean="0"/>
          </a:p>
          <a:p>
            <a:r>
              <a:rPr lang="pl-PL" dirty="0" smtClean="0"/>
              <a:t>napad je izvršena na novčarsku ustanovu ili na vozilo za prijevoz novca, </a:t>
            </a:r>
          </a:p>
          <a:p>
            <a:r>
              <a:rPr lang="hr-HR" dirty="0" smtClean="0"/>
              <a:t>napadi </a:t>
            </a:r>
            <a:r>
              <a:rPr lang="hr-HR" dirty="0" smtClean="0"/>
              <a:t>su bili uspješni i pogubni za zaštitare, unutar novčarskih ustanova, </a:t>
            </a:r>
          </a:p>
          <a:p>
            <a:r>
              <a:rPr lang="hr-HR" dirty="0" smtClean="0"/>
              <a:t>novčarske </a:t>
            </a:r>
            <a:r>
              <a:rPr lang="hr-HR" dirty="0" smtClean="0"/>
              <a:t>ustanove, osim video nadzora, nisu bile osigurane dodatnim tehničkim sredstvima, na ulazima, </a:t>
            </a:r>
          </a:p>
          <a:p>
            <a:r>
              <a:rPr lang="hr-HR" dirty="0" smtClean="0"/>
              <a:t>zaštitari </a:t>
            </a:r>
            <a:r>
              <a:rPr lang="hr-HR" dirty="0" smtClean="0"/>
              <a:t>u novčarskim ustanovama nisu reagirali uporabom vatrenog oružja, </a:t>
            </a:r>
          </a:p>
          <a:p>
            <a:r>
              <a:rPr lang="hr-HR" dirty="0" smtClean="0"/>
              <a:t>zaštitari </a:t>
            </a:r>
            <a:r>
              <a:rPr lang="hr-HR" dirty="0" smtClean="0"/>
              <a:t>su u novčarskim ustanovama, bili pozicionirani u neposrednoj blizini ulaza, </a:t>
            </a:r>
          </a:p>
          <a:p>
            <a:r>
              <a:rPr lang="hr-HR" dirty="0" smtClean="0"/>
              <a:t>svi zaštitari su stradali smrtno, </a:t>
            </a:r>
          </a:p>
          <a:p>
            <a:r>
              <a:rPr lang="hr-HR" dirty="0" smtClean="0"/>
              <a:t>zaštitari </a:t>
            </a:r>
            <a:r>
              <a:rPr lang="hr-HR" dirty="0" smtClean="0"/>
              <a:t>u pratnji novca (van novčarske ustanove) uspjeli su zaštititi sebe i čuvanu </a:t>
            </a:r>
            <a:r>
              <a:rPr lang="hr-HR" dirty="0" smtClean="0"/>
              <a:t>imovinu. </a:t>
            </a:r>
            <a:endParaRPr lang="hr-HR" dirty="0" smtClean="0"/>
          </a:p>
          <a:p>
            <a:endParaRPr lang="hr-HR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hr-HR" sz="3200" dirty="0" smtClean="0"/>
              <a:t>ZAŠTO SU MJERE ZAŠTITE MINMALNE?</a:t>
            </a:r>
            <a:endParaRPr lang="hr-HR" sz="3200" dirty="0"/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hr-HR" dirty="0" smtClean="0"/>
              <a:t>d</a:t>
            </a:r>
            <a:r>
              <a:rPr lang="hr-HR" dirty="0" smtClean="0"/>
              <a:t>odatne mjere zaštite, iziskuju nova financijska sredstva,</a:t>
            </a:r>
          </a:p>
          <a:p>
            <a:r>
              <a:rPr lang="hr-HR" dirty="0" smtClean="0"/>
              <a:t>sigurnosne mjere predviđaju zatvaranje prostora, što udaljuje klijenta od službenika banke,</a:t>
            </a:r>
          </a:p>
          <a:p>
            <a:r>
              <a:rPr lang="hr-HR" dirty="0" smtClean="0"/>
              <a:t>zaštitarske tvrtke se boje gubitka poslova i profita, zbog smanjenja zaštitara,</a:t>
            </a:r>
          </a:p>
          <a:p>
            <a:r>
              <a:rPr lang="hr-HR" dirty="0" smtClean="0"/>
              <a:t>MUP nerado nameće stroža pravila novčarskim ustanovama.</a:t>
            </a:r>
          </a:p>
          <a:p>
            <a:endParaRPr lang="hr-HR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hr-HR" dirty="0" smtClean="0"/>
              <a:t/>
            </a:r>
            <a:br>
              <a:rPr lang="hr-HR" dirty="0" smtClean="0"/>
            </a:br>
            <a:r>
              <a:rPr lang="hr-HR" dirty="0" smtClean="0"/>
              <a:t> </a:t>
            </a:r>
            <a:br>
              <a:rPr lang="hr-HR" dirty="0" smtClean="0"/>
            </a:br>
            <a:r>
              <a:rPr lang="hr-HR" sz="3600" dirty="0" smtClean="0"/>
              <a:t>TAKTIČKE I TEHNIČKE POGREŠKE U POSTAVLJANJU OSIGURANJA NOVČARSKIH USTANOVA</a:t>
            </a:r>
            <a:r>
              <a:rPr lang="hr-HR" dirty="0" smtClean="0"/>
              <a:t/>
            </a:r>
            <a:br>
              <a:rPr lang="hr-HR" dirty="0" smtClean="0"/>
            </a:br>
            <a:endParaRPr lang="hr-HR" dirty="0"/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>
          <a:xfrm>
            <a:off x="457200" y="2276872"/>
            <a:ext cx="8229600" cy="4392488"/>
          </a:xfrm>
        </p:spPr>
        <p:txBody>
          <a:bodyPr/>
          <a:lstStyle/>
          <a:p>
            <a:r>
              <a:rPr lang="hr-HR" dirty="0" smtClean="0"/>
              <a:t>nestručne  sigurnosne analize,</a:t>
            </a:r>
          </a:p>
          <a:p>
            <a:r>
              <a:rPr lang="hr-HR" dirty="0" smtClean="0"/>
              <a:t>k</a:t>
            </a:r>
            <a:r>
              <a:rPr lang="hr-HR" dirty="0" smtClean="0"/>
              <a:t>rivo pozicioniranje zaštitara,</a:t>
            </a:r>
          </a:p>
          <a:p>
            <a:r>
              <a:rPr lang="hr-HR" dirty="0" smtClean="0"/>
              <a:t>n</a:t>
            </a:r>
            <a:r>
              <a:rPr lang="hr-HR" dirty="0" smtClean="0"/>
              <a:t>edostatak stručnjaka za sigurnost u bankama,</a:t>
            </a:r>
          </a:p>
          <a:p>
            <a:r>
              <a:rPr lang="hr-HR" dirty="0" smtClean="0"/>
              <a:t> needuciranost zaštitara,</a:t>
            </a:r>
          </a:p>
          <a:p>
            <a:r>
              <a:rPr lang="hr-HR" dirty="0" smtClean="0"/>
              <a:t>nedovoljna tehnička sigurnosna rješenja,</a:t>
            </a:r>
          </a:p>
          <a:p>
            <a:r>
              <a:rPr lang="hr-HR" dirty="0" smtClean="0"/>
              <a:t>zadovoljavanje s minimalnim sigurnosnim rješenjima.</a:t>
            </a:r>
          </a:p>
          <a:p>
            <a:endParaRPr lang="hr-HR" dirty="0" smtClean="0"/>
          </a:p>
          <a:p>
            <a:endParaRPr lang="hr-HR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rmAutofit/>
          </a:bodyPr>
          <a:lstStyle/>
          <a:p>
            <a:r>
              <a:rPr lang="hr-HR" sz="3200" dirty="0" smtClean="0"/>
              <a:t>NEDOSTACI ZAKONSKIH RJEŠENJA</a:t>
            </a:r>
            <a:endParaRPr lang="hr-HR" sz="3200" dirty="0"/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5328592"/>
          </a:xfrm>
        </p:spPr>
        <p:txBody>
          <a:bodyPr>
            <a:normAutofit fontScale="92500" lnSpcReduction="20000"/>
          </a:bodyPr>
          <a:lstStyle/>
          <a:p>
            <a:r>
              <a:rPr lang="hr-HR" dirty="0" smtClean="0"/>
              <a:t>b</a:t>
            </a:r>
            <a:r>
              <a:rPr lang="hr-HR" dirty="0" smtClean="0"/>
              <a:t>roj razbojništva se nije značajno smanjio, ali rezultati su vidljivi,</a:t>
            </a:r>
          </a:p>
          <a:p>
            <a:r>
              <a:rPr lang="hr-HR" dirty="0" smtClean="0"/>
              <a:t>n</a:t>
            </a:r>
            <a:r>
              <a:rPr lang="hr-HR" dirty="0" smtClean="0"/>
              <a:t>ajveći broj - prostori, gdje su sigurnosne mjere najmanje (kladionice),</a:t>
            </a:r>
          </a:p>
          <a:p>
            <a:r>
              <a:rPr lang="hr-HR" dirty="0" smtClean="0"/>
              <a:t>n</a:t>
            </a:r>
            <a:r>
              <a:rPr lang="hr-HR" dirty="0" smtClean="0"/>
              <a:t>ajveći pad, ali i najteže posljedice (smrtne) kod napada na banke,</a:t>
            </a:r>
          </a:p>
          <a:p>
            <a:pPr>
              <a:buNone/>
            </a:pPr>
            <a:endParaRPr lang="hr-HR" dirty="0" smtClean="0"/>
          </a:p>
          <a:p>
            <a:pPr>
              <a:buNone/>
            </a:pPr>
            <a:r>
              <a:rPr lang="hr-HR" dirty="0" smtClean="0"/>
              <a:t>IZUZEĆA ZAKONA:</a:t>
            </a:r>
            <a:endParaRPr lang="hr-HR" dirty="0" smtClean="0"/>
          </a:p>
          <a:p>
            <a:r>
              <a:rPr lang="hr-HR" dirty="0" smtClean="0"/>
              <a:t>može se birati </a:t>
            </a:r>
            <a:r>
              <a:rPr lang="hr-HR" dirty="0" smtClean="0"/>
              <a:t>između </a:t>
            </a:r>
            <a:r>
              <a:rPr lang="hr-HR" dirty="0" smtClean="0"/>
              <a:t>tjelesne zaštite i neprobojnih pregrada (ni približno integriranoj zaštiti), </a:t>
            </a:r>
          </a:p>
          <a:p>
            <a:r>
              <a:rPr lang="hr-HR" dirty="0" smtClean="0"/>
              <a:t>umjesto </a:t>
            </a:r>
            <a:r>
              <a:rPr lang="hr-HR" dirty="0" smtClean="0"/>
              <a:t>protuprovalnog sustava može biti samo video nadzor, </a:t>
            </a:r>
          </a:p>
          <a:p>
            <a:r>
              <a:rPr lang="hr-HR" dirty="0" smtClean="0"/>
              <a:t>temeljem </a:t>
            </a:r>
            <a:r>
              <a:rPr lang="hr-HR" dirty="0" smtClean="0"/>
              <a:t>sigurnosne prosudbe, minimalne mjere se mogu </a:t>
            </a:r>
            <a:r>
              <a:rPr lang="hr-HR" dirty="0" smtClean="0"/>
              <a:t>još smanjiti. </a:t>
            </a:r>
            <a:endParaRPr lang="hr-HR" dirty="0" smtClean="0"/>
          </a:p>
          <a:p>
            <a:endParaRPr lang="hr-HR" dirty="0" smtClean="0"/>
          </a:p>
          <a:p>
            <a:endParaRPr lang="hr-HR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hr-HR" sz="3200" dirty="0" smtClean="0"/>
              <a:t>NEDOSTACI ZAKONSKIH RJEŠENJA</a:t>
            </a:r>
            <a:endParaRPr lang="hr-HR" sz="3200" dirty="0"/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hr-HR" dirty="0" smtClean="0"/>
              <a:t>zakon </a:t>
            </a:r>
            <a:r>
              <a:rPr lang="hr-HR" dirty="0" smtClean="0"/>
              <a:t>preferira tjelesnu zaštitu i time ne ide na ruku sigurnosti (niti novčarskih ustanova niti zaštitara) već pojedinim zaštitarskim tvrtkama </a:t>
            </a:r>
            <a:r>
              <a:rPr lang="hr-HR" dirty="0" smtClean="0"/>
              <a:t>,</a:t>
            </a:r>
          </a:p>
          <a:p>
            <a:r>
              <a:rPr lang="pl-PL" dirty="0" smtClean="0"/>
              <a:t>minimalne </a:t>
            </a:r>
            <a:r>
              <a:rPr lang="pl-PL" dirty="0" smtClean="0"/>
              <a:t>mjere mogu biti još </a:t>
            </a:r>
            <a:r>
              <a:rPr lang="pl-PL" dirty="0" smtClean="0"/>
              <a:t>minimalnije,</a:t>
            </a:r>
          </a:p>
          <a:p>
            <a:r>
              <a:rPr lang="pl-PL" dirty="0" smtClean="0"/>
              <a:t> </a:t>
            </a:r>
            <a:r>
              <a:rPr lang="hr-HR" dirty="0" smtClean="0"/>
              <a:t>teško očekivati da će novčarske ustanove samoinicijativno uvesti veće mjere zaštite od propisanih, što naravno mogu </a:t>
            </a:r>
            <a:r>
              <a:rPr lang="hr-HR" dirty="0" smtClean="0"/>
              <a:t>,</a:t>
            </a:r>
          </a:p>
          <a:p>
            <a:r>
              <a:rPr lang="hr-HR" dirty="0" smtClean="0"/>
              <a:t>treba propisati veću razinu minimalnih mjera zaštite novčarskih ustanova s težištem na integriranom </a:t>
            </a:r>
            <a:r>
              <a:rPr lang="hr-HR" dirty="0" smtClean="0"/>
              <a:t> </a:t>
            </a:r>
            <a:r>
              <a:rPr lang="pt-BR" dirty="0" smtClean="0"/>
              <a:t>sigurnosnim </a:t>
            </a:r>
            <a:r>
              <a:rPr lang="pt-BR" dirty="0" smtClean="0"/>
              <a:t>sustavom tehničke i tjelesne zaštite </a:t>
            </a:r>
            <a:r>
              <a:rPr lang="hr-HR" dirty="0" smtClean="0"/>
              <a:t>.</a:t>
            </a:r>
            <a:endParaRPr lang="hr-HR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792088"/>
          </a:xfrm>
        </p:spPr>
        <p:txBody>
          <a:bodyPr>
            <a:normAutofit/>
          </a:bodyPr>
          <a:lstStyle/>
          <a:p>
            <a:r>
              <a:rPr lang="hr-HR" sz="3200" dirty="0" smtClean="0"/>
              <a:t>EDUCURANOST</a:t>
            </a:r>
            <a:endParaRPr lang="hr-HR" sz="3200" dirty="0"/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hr-HR" dirty="0" smtClean="0"/>
              <a:t>u</a:t>
            </a:r>
            <a:r>
              <a:rPr lang="hr-HR" dirty="0" smtClean="0"/>
              <a:t> edukaciji nedostaju integralni treninzi,</a:t>
            </a:r>
          </a:p>
          <a:p>
            <a:r>
              <a:rPr lang="hr-HR" dirty="0" smtClean="0"/>
              <a:t>nepostojanja standardnih operativnih postupaka (SOP),</a:t>
            </a:r>
          </a:p>
          <a:p>
            <a:r>
              <a:rPr lang="hr-HR" dirty="0" smtClean="0"/>
              <a:t>s</a:t>
            </a:r>
            <a:r>
              <a:rPr lang="hr-HR" dirty="0" smtClean="0"/>
              <a:t>laba periodična provjera obučenosti - znanja </a:t>
            </a:r>
            <a:r>
              <a:rPr lang="hr-HR" dirty="0" smtClean="0"/>
              <a:t>se zaboravljaju, a sposobnosti gube, kad se ne </a:t>
            </a:r>
            <a:r>
              <a:rPr lang="hr-HR" dirty="0" smtClean="0"/>
              <a:t>obnavljaju,</a:t>
            </a:r>
          </a:p>
          <a:p>
            <a:r>
              <a:rPr lang="pl-PL" dirty="0" smtClean="0"/>
              <a:t>sigurnosna </a:t>
            </a:r>
            <a:r>
              <a:rPr lang="pl-PL" dirty="0" smtClean="0"/>
              <a:t>znanja u novčarskim ustanovama su na niskim </a:t>
            </a:r>
            <a:r>
              <a:rPr lang="pl-PL" dirty="0" smtClean="0"/>
              <a:t>razinama – mnoge NU nemaju organiziranu poslovnu sigurnost,</a:t>
            </a:r>
          </a:p>
          <a:p>
            <a:r>
              <a:rPr lang="pl-PL" dirty="0" smtClean="0"/>
              <a:t>NU rjetko zapošljavaju stručnjake za poslovnu sigurnost.</a:t>
            </a:r>
            <a:endParaRPr lang="hr-HR" dirty="0" smtClean="0"/>
          </a:p>
          <a:p>
            <a:endParaRPr lang="hr-HR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/>
          </a:bodyPr>
          <a:lstStyle/>
          <a:p>
            <a:r>
              <a:rPr lang="hr-HR" sz="3200" dirty="0" smtClean="0"/>
              <a:t>OPREMLJENOST</a:t>
            </a:r>
            <a:endParaRPr lang="hr-HR" sz="3200" dirty="0"/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>
          <a:xfrm>
            <a:off x="457200" y="980728"/>
            <a:ext cx="8229600" cy="5544616"/>
          </a:xfrm>
        </p:spPr>
        <p:txBody>
          <a:bodyPr>
            <a:normAutofit fontScale="92500" lnSpcReduction="20000"/>
          </a:bodyPr>
          <a:lstStyle/>
          <a:p>
            <a:r>
              <a:rPr lang="hr-HR" dirty="0" smtClean="0"/>
              <a:t>zaštitar može nositi vatreno oružje u određenim zakonom propisanim situacijama ,</a:t>
            </a:r>
          </a:p>
          <a:p>
            <a:r>
              <a:rPr lang="hr-HR" dirty="0" smtClean="0"/>
              <a:t>zaštitari bi mogli nositi i sredstva za vezivanje ,</a:t>
            </a:r>
          </a:p>
          <a:p>
            <a:r>
              <a:rPr lang="hr-HR" dirty="0" smtClean="0"/>
              <a:t>posada vozila kod pratnje novca mora nositi zaštitne prsluke priznate ,</a:t>
            </a:r>
          </a:p>
          <a:p>
            <a:r>
              <a:rPr lang="hr-HR" b="1" dirty="0" smtClean="0"/>
              <a:t>nije </a:t>
            </a:r>
            <a:r>
              <a:rPr lang="hr-HR" b="1" dirty="0" smtClean="0"/>
              <a:t>propisana </a:t>
            </a:r>
            <a:r>
              <a:rPr lang="hr-HR" dirty="0" smtClean="0"/>
              <a:t>- dodatna oprema radi sigurnosti zaštitara u posebno rizičnim poslovima, </a:t>
            </a:r>
          </a:p>
          <a:p>
            <a:r>
              <a:rPr lang="hr-HR" b="1" dirty="0" smtClean="0"/>
              <a:t>zaštitarske tvrtke mogu </a:t>
            </a:r>
            <a:r>
              <a:rPr lang="hr-HR" dirty="0" smtClean="0"/>
              <a:t>- svoje zaštitare opremiti posebnom zaštitnom opremom, ali to zbog velikih troškova, ne žele učiniti,</a:t>
            </a:r>
          </a:p>
          <a:p>
            <a:r>
              <a:rPr lang="hr-HR" dirty="0" smtClean="0"/>
              <a:t>ista </a:t>
            </a:r>
            <a:r>
              <a:rPr lang="hr-HR" dirty="0" smtClean="0"/>
              <a:t>je situacija kao i s minimalnim mjerama zaštite novčarskih </a:t>
            </a:r>
            <a:r>
              <a:rPr lang="hr-HR" dirty="0" smtClean="0"/>
              <a:t>ustanova - </a:t>
            </a:r>
            <a:r>
              <a:rPr lang="hr-HR" dirty="0" smtClean="0"/>
              <a:t>MUP-a se takvim propisivanjem ne želi zamjeriti nekim zaštitarskim </a:t>
            </a:r>
            <a:r>
              <a:rPr lang="hr-HR" dirty="0" smtClean="0"/>
              <a:t>tvrtkama,</a:t>
            </a:r>
          </a:p>
          <a:p>
            <a:r>
              <a:rPr lang="hr-HR" dirty="0" smtClean="0"/>
              <a:t>n</a:t>
            </a:r>
            <a:r>
              <a:rPr lang="hr-HR" dirty="0" smtClean="0"/>
              <a:t>aravno - posljedice opet osjećaju čuvari </a:t>
            </a:r>
            <a:r>
              <a:rPr lang="hr-HR" dirty="0" smtClean="0"/>
              <a:t>i zaštitari.</a:t>
            </a:r>
            <a:endParaRPr lang="hr-HR" dirty="0" smtClean="0"/>
          </a:p>
          <a:p>
            <a:endParaRPr lang="hr-HR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Vrh">
  <a:themeElements>
    <a:clrScheme name="Vrh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Vrh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Vrh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333</TotalTime>
  <Words>671</Words>
  <Application>Microsoft Office PowerPoint</Application>
  <PresentationFormat>Prikaz na zaslonu (4:3)</PresentationFormat>
  <Paragraphs>85</Paragraphs>
  <Slides>11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Naslovi slajdova</vt:lpstr>
      </vt:variant>
      <vt:variant>
        <vt:i4>11</vt:i4>
      </vt:variant>
    </vt:vector>
  </HeadingPairs>
  <TitlesOfParts>
    <vt:vector size="12" baseType="lpstr">
      <vt:lpstr>Vrh</vt:lpstr>
      <vt:lpstr>SIGURNO POZICIONIRANJE ZAŠTITARA U BANKAMA</vt:lpstr>
      <vt:lpstr>RAZLOZI STRADAVANJE ZAŠTITARA U BANKAMA (NU)</vt:lpstr>
      <vt:lpstr>ANALIZA DOSADAŠNJIH NAPADA</vt:lpstr>
      <vt:lpstr>ZAŠTO SU MJERE ZAŠTITE MINMALNE?</vt:lpstr>
      <vt:lpstr>   TAKTIČKE I TEHNIČKE POGREŠKE U POSTAVLJANJU OSIGURANJA NOVČARSKIH USTANOVA </vt:lpstr>
      <vt:lpstr>NEDOSTACI ZAKONSKIH RJEŠENJA</vt:lpstr>
      <vt:lpstr>NEDOSTACI ZAKONSKIH RJEŠENJA</vt:lpstr>
      <vt:lpstr>EDUCURANOST</vt:lpstr>
      <vt:lpstr>OPREMLJENOST</vt:lpstr>
      <vt:lpstr>ŠTO JE POTREBNO PODUZETI?</vt:lpstr>
      <vt:lpstr>RADNO MJESTO ZAŠTITARA MOŽE SE UČINITI SIGURNIJIM 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SIGURNOST BANAKA</dc:title>
  <dc:creator>Željko</dc:creator>
  <cp:lastModifiedBy>Željko</cp:lastModifiedBy>
  <cp:revision>29</cp:revision>
  <dcterms:created xsi:type="dcterms:W3CDTF">2011-09-28T11:55:09Z</dcterms:created>
  <dcterms:modified xsi:type="dcterms:W3CDTF">2011-09-28T19:10:33Z</dcterms:modified>
</cp:coreProperties>
</file>