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8"/>
  </p:notesMasterIdLst>
  <p:sldIdLst>
    <p:sldId id="256" r:id="rId2"/>
    <p:sldId id="257" r:id="rId3"/>
    <p:sldId id="258" r:id="rId4"/>
    <p:sldId id="261" r:id="rId5"/>
    <p:sldId id="269" r:id="rId6"/>
    <p:sldId id="259" r:id="rId7"/>
    <p:sldId id="260" r:id="rId8"/>
    <p:sldId id="272" r:id="rId9"/>
    <p:sldId id="262" r:id="rId10"/>
    <p:sldId id="273" r:id="rId11"/>
    <p:sldId id="263" r:id="rId12"/>
    <p:sldId id="274" r:id="rId13"/>
    <p:sldId id="264" r:id="rId14"/>
    <p:sldId id="275" r:id="rId15"/>
    <p:sldId id="270" r:id="rId16"/>
    <p:sldId id="268" r:id="rId17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71" autoAdjust="0"/>
    <p:restoredTop sz="78853" autoAdjust="0"/>
  </p:normalViewPr>
  <p:slideViewPr>
    <p:cSldViewPr>
      <p:cViewPr varScale="1">
        <p:scale>
          <a:sx n="97" d="100"/>
          <a:sy n="97" d="100"/>
        </p:scale>
        <p:origin x="-19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5E823D-5A94-4E8C-BDC4-8C18B8631DAD}" type="doc">
      <dgm:prSet loTypeId="urn:microsoft.com/office/officeart/2005/8/layout/vProcess5" loCatId="process" qsTypeId="urn:microsoft.com/office/officeart/2005/8/quickstyle/3d9" qsCatId="3D" csTypeId="urn:microsoft.com/office/officeart/2005/8/colors/accent1_4" csCatId="accent1" phldr="1"/>
      <dgm:spPr>
        <a:scene3d>
          <a:camera prst="perspectiveRelaxed" fov="2700000">
            <a:rot lat="0" lon="0" rev="0"/>
          </a:camera>
          <a:lightRig rig="soft" dir="t"/>
          <a:backdrop>
            <a:anchor x="0" y="0" z="-210000"/>
            <a:norm dx="0" dy="0" dz="914400"/>
            <a:up dx="0" dy="914400" dz="0"/>
          </a:backdrop>
        </a:scene3d>
      </dgm:spPr>
      <dgm:t>
        <a:bodyPr/>
        <a:lstStyle/>
        <a:p>
          <a:endParaRPr lang="hr-HR"/>
        </a:p>
      </dgm:t>
    </dgm:pt>
    <dgm:pt modelId="{583C8943-943D-47F3-8FAE-3FD41407375A}">
      <dgm:prSet/>
      <dgm:spPr>
        <a:sp3d extrusionH="152250" prstMaterial="matte">
          <a:bevelT w="165100" prst="coolSlant"/>
        </a:sp3d>
      </dgm:spPr>
      <dgm:t>
        <a:bodyPr/>
        <a:lstStyle/>
        <a:p>
          <a:pPr rtl="0"/>
          <a:r>
            <a:rPr lang="hr-HR" b="0" i="0" baseline="0" smtClean="0"/>
            <a:t>Ray C. Jeffery i Oscar Newman (1971.)</a:t>
          </a:r>
          <a:endParaRPr lang="hr-HR" b="0" i="0" baseline="0" dirty="0"/>
        </a:p>
      </dgm:t>
    </dgm:pt>
    <dgm:pt modelId="{D5D1226B-7E9F-4DC5-9655-1AD82F2EFB94}" type="parTrans" cxnId="{8A800FAA-F274-40C8-9C89-514C18D22A37}">
      <dgm:prSet/>
      <dgm:spPr/>
      <dgm:t>
        <a:bodyPr/>
        <a:lstStyle/>
        <a:p>
          <a:endParaRPr lang="hr-HR"/>
        </a:p>
      </dgm:t>
    </dgm:pt>
    <dgm:pt modelId="{84C12165-7B3D-41D7-B2FB-255F5FB8F2E7}" type="sibTrans" cxnId="{8A800FAA-F274-40C8-9C89-514C18D22A37}">
      <dgm:prSet/>
      <dgm:spPr/>
      <dgm:t>
        <a:bodyPr/>
        <a:lstStyle/>
        <a:p>
          <a:endParaRPr lang="hr-HR"/>
        </a:p>
      </dgm:t>
    </dgm:pt>
    <dgm:pt modelId="{35D59D0E-4C73-4686-8284-08B4AFA9E16D}">
      <dgm:prSet/>
      <dgm:spPr>
        <a:sp3d extrusionH="152250" prstMaterial="matte">
          <a:bevelT w="165100" prst="coolSlant"/>
        </a:sp3d>
      </dgm:spPr>
      <dgm:t>
        <a:bodyPr/>
        <a:lstStyle/>
        <a:p>
          <a:pPr rtl="0"/>
          <a:r>
            <a:rPr lang="hr-HR" b="0" i="0" baseline="0" dirty="0" smtClean="0"/>
            <a:t>“svaki dolar potrošen na prevenciju kriminala  uštedi 5 do 7 dolara” (</a:t>
          </a:r>
          <a:r>
            <a:rPr lang="hr-HR" b="0" i="0" baseline="0" dirty="0" err="1" smtClean="0"/>
            <a:t>Hornerova</a:t>
          </a:r>
          <a:r>
            <a:rPr lang="hr-HR" b="0" i="0" baseline="0" dirty="0" smtClean="0"/>
            <a:t> komisija, 1997.)</a:t>
          </a:r>
          <a:endParaRPr lang="hr-HR" b="0" i="0" baseline="0" dirty="0"/>
        </a:p>
      </dgm:t>
    </dgm:pt>
    <dgm:pt modelId="{3682F507-659D-4EDE-B39C-0DC47A0AD92C}" type="parTrans" cxnId="{25D74D96-1900-4745-9988-F6AFBAAF084D}">
      <dgm:prSet/>
      <dgm:spPr/>
      <dgm:t>
        <a:bodyPr/>
        <a:lstStyle/>
        <a:p>
          <a:endParaRPr lang="hr-HR"/>
        </a:p>
      </dgm:t>
    </dgm:pt>
    <dgm:pt modelId="{13E07763-BE5C-4C0C-9A82-C3B2273795EB}" type="sibTrans" cxnId="{25D74D96-1900-4745-9988-F6AFBAAF084D}">
      <dgm:prSet/>
      <dgm:spPr/>
      <dgm:t>
        <a:bodyPr/>
        <a:lstStyle/>
        <a:p>
          <a:endParaRPr lang="hr-HR"/>
        </a:p>
      </dgm:t>
    </dgm:pt>
    <dgm:pt modelId="{9099B218-CCDA-421E-9400-771A2D16A2C3}">
      <dgm:prSet/>
      <dgm:spPr>
        <a:sp3d extrusionH="152250" prstMaterial="matte">
          <a:bevelT w="165100" prst="coolSlant"/>
        </a:sp3d>
      </dgm:spPr>
      <dgm:t>
        <a:bodyPr/>
        <a:lstStyle/>
        <a:p>
          <a:pPr rtl="0"/>
          <a:r>
            <a:rPr lang="vi-VN" b="0" i="0" baseline="0" smtClean="0"/>
            <a:t>Sporazuma o stabilizaciji i pridruživanju između Republike Hrvatske i</a:t>
          </a:r>
          <a:r>
            <a:rPr lang="hr-HR" b="0" i="0" baseline="0" smtClean="0"/>
            <a:t> Europskih zajednica (2001.)</a:t>
          </a:r>
          <a:endParaRPr lang="hr-HR" b="0" i="0" baseline="0" dirty="0"/>
        </a:p>
      </dgm:t>
    </dgm:pt>
    <dgm:pt modelId="{C9B0CE68-483F-4C14-BDD7-0F0D13BBF5E7}" type="parTrans" cxnId="{7EC5054A-0F8D-4F2F-8AB1-27DCF1D5D2E5}">
      <dgm:prSet/>
      <dgm:spPr/>
      <dgm:t>
        <a:bodyPr/>
        <a:lstStyle/>
        <a:p>
          <a:endParaRPr lang="hr-HR"/>
        </a:p>
      </dgm:t>
    </dgm:pt>
    <dgm:pt modelId="{B121B101-D74D-4536-8E15-65C1AB54D1B1}" type="sibTrans" cxnId="{7EC5054A-0F8D-4F2F-8AB1-27DCF1D5D2E5}">
      <dgm:prSet/>
      <dgm:spPr/>
      <dgm:t>
        <a:bodyPr/>
        <a:lstStyle/>
        <a:p>
          <a:endParaRPr lang="hr-HR"/>
        </a:p>
      </dgm:t>
    </dgm:pt>
    <dgm:pt modelId="{B163399D-FB28-421F-9A44-34E806583420}">
      <dgm:prSet/>
      <dgm:spPr>
        <a:sp3d extrusionH="152250" prstMaterial="matte">
          <a:bevelT w="165100" prst="coolSlant"/>
        </a:sp3d>
      </dgm:spPr>
      <dgm:t>
        <a:bodyPr/>
        <a:lstStyle/>
        <a:p>
          <a:pPr rtl="0"/>
          <a:r>
            <a:rPr lang="hr-HR" b="0" i="0" baseline="0" smtClean="0"/>
            <a:t>U HR – MUP pokreće projekt “Organizacija komunalne prevencije” (2006.)</a:t>
          </a:r>
          <a:endParaRPr lang="hr-HR" b="0" i="0" baseline="0" dirty="0"/>
        </a:p>
      </dgm:t>
    </dgm:pt>
    <dgm:pt modelId="{79D77183-E5BE-42E2-BC47-FE15ED18592E}" type="parTrans" cxnId="{36B31FB6-DE8D-4A0B-8B79-B28EB696FFB5}">
      <dgm:prSet/>
      <dgm:spPr/>
      <dgm:t>
        <a:bodyPr/>
        <a:lstStyle/>
        <a:p>
          <a:endParaRPr lang="hr-HR"/>
        </a:p>
      </dgm:t>
    </dgm:pt>
    <dgm:pt modelId="{DD9B4E6A-C9D6-4F60-861F-78159C92E593}" type="sibTrans" cxnId="{36B31FB6-DE8D-4A0B-8B79-B28EB696FFB5}">
      <dgm:prSet/>
      <dgm:spPr/>
      <dgm:t>
        <a:bodyPr/>
        <a:lstStyle/>
        <a:p>
          <a:endParaRPr lang="hr-HR"/>
        </a:p>
      </dgm:t>
    </dgm:pt>
    <dgm:pt modelId="{0A581F90-21FC-4F58-A64E-C20FBD19954A}">
      <dgm:prSet/>
      <dgm:spPr>
        <a:sp3d extrusionH="152250" prstMaterial="matte">
          <a:bevelT w="165100" prst="coolSlant"/>
        </a:sp3d>
      </dgm:spPr>
      <dgm:t>
        <a:bodyPr/>
        <a:lstStyle/>
        <a:p>
          <a:pPr rtl="0"/>
          <a:r>
            <a:rPr lang="hr-HR" b="0" i="0" baseline="0" dirty="0" smtClean="0"/>
            <a:t>Formiraju se “Vijeća za komunalnu prevenciju” (2009.)</a:t>
          </a:r>
          <a:endParaRPr lang="hr-HR" b="0" i="0" baseline="0" dirty="0"/>
        </a:p>
      </dgm:t>
    </dgm:pt>
    <dgm:pt modelId="{F465E328-D3B1-4382-A30D-9AD9DFAB34D8}" type="parTrans" cxnId="{AF7D29A8-8F86-4A31-AE58-082206AF6865}">
      <dgm:prSet/>
      <dgm:spPr/>
      <dgm:t>
        <a:bodyPr/>
        <a:lstStyle/>
        <a:p>
          <a:endParaRPr lang="hr-HR"/>
        </a:p>
      </dgm:t>
    </dgm:pt>
    <dgm:pt modelId="{5AC5FBD0-581C-401C-89EA-C0B3F74229B1}" type="sibTrans" cxnId="{AF7D29A8-8F86-4A31-AE58-082206AF6865}">
      <dgm:prSet/>
      <dgm:spPr/>
      <dgm:t>
        <a:bodyPr/>
        <a:lstStyle/>
        <a:p>
          <a:endParaRPr lang="hr-HR"/>
        </a:p>
      </dgm:t>
    </dgm:pt>
    <dgm:pt modelId="{23A65018-CBE2-4C29-AAB3-F3DFA782FD53}">
      <dgm:prSet/>
      <dgm:spPr>
        <a:sp3d extrusionH="152250" prstMaterial="matte">
          <a:bevelT w="165100" prst="coolSlant"/>
        </a:sp3d>
      </dgm:spPr>
      <dgm:t>
        <a:bodyPr/>
        <a:lstStyle/>
        <a:p>
          <a:endParaRPr lang="hr-HR"/>
        </a:p>
      </dgm:t>
    </dgm:pt>
    <dgm:pt modelId="{91D1B44D-4A4F-4131-B3F4-33897CF8A140}" type="parTrans" cxnId="{F1F7A88E-F3C3-47BB-8F79-4281C573D067}">
      <dgm:prSet/>
      <dgm:spPr/>
      <dgm:t>
        <a:bodyPr/>
        <a:lstStyle/>
        <a:p>
          <a:endParaRPr lang="hr-HR"/>
        </a:p>
      </dgm:t>
    </dgm:pt>
    <dgm:pt modelId="{48A41484-835E-48D6-AB78-5A328704E7F6}" type="sibTrans" cxnId="{F1F7A88E-F3C3-47BB-8F79-4281C573D067}">
      <dgm:prSet/>
      <dgm:spPr/>
      <dgm:t>
        <a:bodyPr/>
        <a:lstStyle/>
        <a:p>
          <a:endParaRPr lang="hr-HR"/>
        </a:p>
      </dgm:t>
    </dgm:pt>
    <dgm:pt modelId="{CB8FB6BE-B750-4459-980E-D2BA2FF6126A}" type="pres">
      <dgm:prSet presAssocID="{685E823D-5A94-4E8C-BDC4-8C18B8631DA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AD466B55-03EE-49CD-BB64-AC197A68B6D1}" type="pres">
      <dgm:prSet presAssocID="{685E823D-5A94-4E8C-BDC4-8C18B8631DAD}" presName="dummyMaxCanvas" presStyleCnt="0">
        <dgm:presLayoutVars/>
      </dgm:prSet>
      <dgm:spPr/>
    </dgm:pt>
    <dgm:pt modelId="{42CD5A55-9348-429A-9565-D6A155E60EA9}" type="pres">
      <dgm:prSet presAssocID="{685E823D-5A94-4E8C-BDC4-8C18B8631DAD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E3F3942-38D3-4E82-9851-E22224DD4ABA}" type="pres">
      <dgm:prSet presAssocID="{685E823D-5A94-4E8C-BDC4-8C18B8631DAD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DBB5207-FEDB-4889-8D4C-06518B6ACA31}" type="pres">
      <dgm:prSet presAssocID="{685E823D-5A94-4E8C-BDC4-8C18B8631DAD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0270151-34C9-4FC2-80ED-3CB859CEC2A9}" type="pres">
      <dgm:prSet presAssocID="{685E823D-5A94-4E8C-BDC4-8C18B8631DAD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23697A6-6B68-4510-B8A1-6EAEC0C840D4}" type="pres">
      <dgm:prSet presAssocID="{685E823D-5A94-4E8C-BDC4-8C18B8631DAD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6790817-8E50-426C-BB8D-EA81C460CE1D}" type="pres">
      <dgm:prSet presAssocID="{685E823D-5A94-4E8C-BDC4-8C18B8631DAD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D8DEB63-E15A-4620-9FF9-B58FDB704827}" type="pres">
      <dgm:prSet presAssocID="{685E823D-5A94-4E8C-BDC4-8C18B8631DAD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FAAFC5B-33FC-4EC2-9229-44848C334835}" type="pres">
      <dgm:prSet presAssocID="{685E823D-5A94-4E8C-BDC4-8C18B8631DAD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9898933-D95E-4D11-8814-9328E0165C36}" type="pres">
      <dgm:prSet presAssocID="{685E823D-5A94-4E8C-BDC4-8C18B8631DAD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97719B4-F7D0-495E-9791-C70E7EC6D564}" type="pres">
      <dgm:prSet presAssocID="{685E823D-5A94-4E8C-BDC4-8C18B8631DAD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2B93E29-8D3F-406E-B2ED-E9477B9CD87E}" type="pres">
      <dgm:prSet presAssocID="{685E823D-5A94-4E8C-BDC4-8C18B8631DAD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F915D74-1848-43D8-AABB-56E356B538CD}" type="pres">
      <dgm:prSet presAssocID="{685E823D-5A94-4E8C-BDC4-8C18B8631DAD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DC7001C-0F32-4422-BBB6-A7AF35E01EC5}" type="pres">
      <dgm:prSet presAssocID="{685E823D-5A94-4E8C-BDC4-8C18B8631DAD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F559508-74CE-4FF9-AB8E-C7963C26585E}" type="pres">
      <dgm:prSet presAssocID="{685E823D-5A94-4E8C-BDC4-8C18B8631DAD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AA770BED-A2F2-44F3-B67C-F80E34B85639}" type="presOf" srcId="{13E07763-BE5C-4C0C-9A82-C3B2273795EB}" destId="{3D8DEB63-E15A-4620-9FF9-B58FDB704827}" srcOrd="0" destOrd="0" presId="urn:microsoft.com/office/officeart/2005/8/layout/vProcess5"/>
    <dgm:cxn modelId="{3902BD79-D065-49B7-8430-330EF1ED2DA0}" type="presOf" srcId="{35D59D0E-4C73-4686-8284-08B4AFA9E16D}" destId="{DE3F3942-38D3-4E82-9851-E22224DD4ABA}" srcOrd="0" destOrd="0" presId="urn:microsoft.com/office/officeart/2005/8/layout/vProcess5"/>
    <dgm:cxn modelId="{8D21065B-63E2-4924-9FDE-21CE34C50C12}" type="presOf" srcId="{9099B218-CCDA-421E-9400-771A2D16A2C3}" destId="{4DBB5207-FEDB-4889-8D4C-06518B6ACA31}" srcOrd="0" destOrd="0" presId="urn:microsoft.com/office/officeart/2005/8/layout/vProcess5"/>
    <dgm:cxn modelId="{AF7D29A8-8F86-4A31-AE58-082206AF6865}" srcId="{685E823D-5A94-4E8C-BDC4-8C18B8631DAD}" destId="{0A581F90-21FC-4F58-A64E-C20FBD19954A}" srcOrd="4" destOrd="0" parTransId="{F465E328-D3B1-4382-A30D-9AD9DFAB34D8}" sibTransId="{5AC5FBD0-581C-401C-89EA-C0B3F74229B1}"/>
    <dgm:cxn modelId="{25D74D96-1900-4745-9988-F6AFBAAF084D}" srcId="{685E823D-5A94-4E8C-BDC4-8C18B8631DAD}" destId="{35D59D0E-4C73-4686-8284-08B4AFA9E16D}" srcOrd="1" destOrd="0" parTransId="{3682F507-659D-4EDE-B39C-0DC47A0AD92C}" sibTransId="{13E07763-BE5C-4C0C-9A82-C3B2273795EB}"/>
    <dgm:cxn modelId="{A0F8336C-4F79-4C62-A95F-8EB90B8F1872}" type="presOf" srcId="{583C8943-943D-47F3-8FAE-3FD41407375A}" destId="{A97719B4-F7D0-495E-9791-C70E7EC6D564}" srcOrd="1" destOrd="0" presId="urn:microsoft.com/office/officeart/2005/8/layout/vProcess5"/>
    <dgm:cxn modelId="{014949FC-FE3C-4456-8122-91D650C135E2}" type="presOf" srcId="{9099B218-CCDA-421E-9400-771A2D16A2C3}" destId="{DF915D74-1848-43D8-AABB-56E356B538CD}" srcOrd="1" destOrd="0" presId="urn:microsoft.com/office/officeart/2005/8/layout/vProcess5"/>
    <dgm:cxn modelId="{305105CA-B89E-4D8E-96C5-D97E9EE523D1}" type="presOf" srcId="{DD9B4E6A-C9D6-4F60-861F-78159C92E593}" destId="{19898933-D95E-4D11-8814-9328E0165C36}" srcOrd="0" destOrd="0" presId="urn:microsoft.com/office/officeart/2005/8/layout/vProcess5"/>
    <dgm:cxn modelId="{41A97FF3-5666-4187-B33F-E71AB09574E9}" type="presOf" srcId="{84C12165-7B3D-41D7-B2FB-255F5FB8F2E7}" destId="{86790817-8E50-426C-BB8D-EA81C460CE1D}" srcOrd="0" destOrd="0" presId="urn:microsoft.com/office/officeart/2005/8/layout/vProcess5"/>
    <dgm:cxn modelId="{77CCBD0F-10BA-4140-8821-01B2E2306B90}" type="presOf" srcId="{B121B101-D74D-4536-8E15-65C1AB54D1B1}" destId="{FFAAFC5B-33FC-4EC2-9229-44848C334835}" srcOrd="0" destOrd="0" presId="urn:microsoft.com/office/officeart/2005/8/layout/vProcess5"/>
    <dgm:cxn modelId="{9320F657-26D0-4B70-8D96-A9CA9E2937BD}" type="presOf" srcId="{685E823D-5A94-4E8C-BDC4-8C18B8631DAD}" destId="{CB8FB6BE-B750-4459-980E-D2BA2FF6126A}" srcOrd="0" destOrd="0" presId="urn:microsoft.com/office/officeart/2005/8/layout/vProcess5"/>
    <dgm:cxn modelId="{76AE68C4-14D1-458C-9EF3-B575A9C9CE8F}" type="presOf" srcId="{B163399D-FB28-421F-9A44-34E806583420}" destId="{D0270151-34C9-4FC2-80ED-3CB859CEC2A9}" srcOrd="0" destOrd="0" presId="urn:microsoft.com/office/officeart/2005/8/layout/vProcess5"/>
    <dgm:cxn modelId="{36B31FB6-DE8D-4A0B-8B79-B28EB696FFB5}" srcId="{685E823D-5A94-4E8C-BDC4-8C18B8631DAD}" destId="{B163399D-FB28-421F-9A44-34E806583420}" srcOrd="3" destOrd="0" parTransId="{79D77183-E5BE-42E2-BC47-FE15ED18592E}" sibTransId="{DD9B4E6A-C9D6-4F60-861F-78159C92E593}"/>
    <dgm:cxn modelId="{5CA3F8C1-14B1-4A6F-9EA5-8B2C7FDE0174}" type="presOf" srcId="{35D59D0E-4C73-4686-8284-08B4AFA9E16D}" destId="{22B93E29-8D3F-406E-B2ED-E9477B9CD87E}" srcOrd="1" destOrd="0" presId="urn:microsoft.com/office/officeart/2005/8/layout/vProcess5"/>
    <dgm:cxn modelId="{7EC5054A-0F8D-4F2F-8AB1-27DCF1D5D2E5}" srcId="{685E823D-5A94-4E8C-BDC4-8C18B8631DAD}" destId="{9099B218-CCDA-421E-9400-771A2D16A2C3}" srcOrd="2" destOrd="0" parTransId="{C9B0CE68-483F-4C14-BDD7-0F0D13BBF5E7}" sibTransId="{B121B101-D74D-4536-8E15-65C1AB54D1B1}"/>
    <dgm:cxn modelId="{F593626D-0D7F-4773-BB51-BE7DCFD8B71D}" type="presOf" srcId="{583C8943-943D-47F3-8FAE-3FD41407375A}" destId="{42CD5A55-9348-429A-9565-D6A155E60EA9}" srcOrd="0" destOrd="0" presId="urn:microsoft.com/office/officeart/2005/8/layout/vProcess5"/>
    <dgm:cxn modelId="{AAC22932-C000-4B89-87F5-F061C147C4F0}" type="presOf" srcId="{B163399D-FB28-421F-9A44-34E806583420}" destId="{2DC7001C-0F32-4422-BBB6-A7AF35E01EC5}" srcOrd="1" destOrd="0" presId="urn:microsoft.com/office/officeart/2005/8/layout/vProcess5"/>
    <dgm:cxn modelId="{52C15440-681F-47F0-98D4-DDB100749B31}" type="presOf" srcId="{0A581F90-21FC-4F58-A64E-C20FBD19954A}" destId="{C23697A6-6B68-4510-B8A1-6EAEC0C840D4}" srcOrd="0" destOrd="0" presId="urn:microsoft.com/office/officeart/2005/8/layout/vProcess5"/>
    <dgm:cxn modelId="{8A800FAA-F274-40C8-9C89-514C18D22A37}" srcId="{685E823D-5A94-4E8C-BDC4-8C18B8631DAD}" destId="{583C8943-943D-47F3-8FAE-3FD41407375A}" srcOrd="0" destOrd="0" parTransId="{D5D1226B-7E9F-4DC5-9655-1AD82F2EFB94}" sibTransId="{84C12165-7B3D-41D7-B2FB-255F5FB8F2E7}"/>
    <dgm:cxn modelId="{F1F7A88E-F3C3-47BB-8F79-4281C573D067}" srcId="{685E823D-5A94-4E8C-BDC4-8C18B8631DAD}" destId="{23A65018-CBE2-4C29-AAB3-F3DFA782FD53}" srcOrd="5" destOrd="0" parTransId="{91D1B44D-4A4F-4131-B3F4-33897CF8A140}" sibTransId="{48A41484-835E-48D6-AB78-5A328704E7F6}"/>
    <dgm:cxn modelId="{AF7F576E-ABD5-4E70-B5B9-A510778B6D04}" type="presOf" srcId="{0A581F90-21FC-4F58-A64E-C20FBD19954A}" destId="{FF559508-74CE-4FF9-AB8E-C7963C26585E}" srcOrd="1" destOrd="0" presId="urn:microsoft.com/office/officeart/2005/8/layout/vProcess5"/>
    <dgm:cxn modelId="{B8DAA093-668E-4174-AE48-EF9266D208B8}" type="presParOf" srcId="{CB8FB6BE-B750-4459-980E-D2BA2FF6126A}" destId="{AD466B55-03EE-49CD-BB64-AC197A68B6D1}" srcOrd="0" destOrd="0" presId="urn:microsoft.com/office/officeart/2005/8/layout/vProcess5"/>
    <dgm:cxn modelId="{1BCFB344-4CD0-4B9C-8B1B-EA6B88622B4B}" type="presParOf" srcId="{CB8FB6BE-B750-4459-980E-D2BA2FF6126A}" destId="{42CD5A55-9348-429A-9565-D6A155E60EA9}" srcOrd="1" destOrd="0" presId="urn:microsoft.com/office/officeart/2005/8/layout/vProcess5"/>
    <dgm:cxn modelId="{23B45975-C5CB-4625-841F-413E772A8351}" type="presParOf" srcId="{CB8FB6BE-B750-4459-980E-D2BA2FF6126A}" destId="{DE3F3942-38D3-4E82-9851-E22224DD4ABA}" srcOrd="2" destOrd="0" presId="urn:microsoft.com/office/officeart/2005/8/layout/vProcess5"/>
    <dgm:cxn modelId="{0B7A64CE-B73A-49D5-B239-8AA3B4D74F5D}" type="presParOf" srcId="{CB8FB6BE-B750-4459-980E-D2BA2FF6126A}" destId="{4DBB5207-FEDB-4889-8D4C-06518B6ACA31}" srcOrd="3" destOrd="0" presId="urn:microsoft.com/office/officeart/2005/8/layout/vProcess5"/>
    <dgm:cxn modelId="{05689D53-83E3-485C-BA16-41BC7BCAF929}" type="presParOf" srcId="{CB8FB6BE-B750-4459-980E-D2BA2FF6126A}" destId="{D0270151-34C9-4FC2-80ED-3CB859CEC2A9}" srcOrd="4" destOrd="0" presId="urn:microsoft.com/office/officeart/2005/8/layout/vProcess5"/>
    <dgm:cxn modelId="{36CE30F0-70DB-4445-A310-1AF18403D01A}" type="presParOf" srcId="{CB8FB6BE-B750-4459-980E-D2BA2FF6126A}" destId="{C23697A6-6B68-4510-B8A1-6EAEC0C840D4}" srcOrd="5" destOrd="0" presId="urn:microsoft.com/office/officeart/2005/8/layout/vProcess5"/>
    <dgm:cxn modelId="{10F0CDEE-4101-4D38-BD96-456F5305DE7C}" type="presParOf" srcId="{CB8FB6BE-B750-4459-980E-D2BA2FF6126A}" destId="{86790817-8E50-426C-BB8D-EA81C460CE1D}" srcOrd="6" destOrd="0" presId="urn:microsoft.com/office/officeart/2005/8/layout/vProcess5"/>
    <dgm:cxn modelId="{02DAEEDC-2BBE-4AA4-8BAC-E34BB0219086}" type="presParOf" srcId="{CB8FB6BE-B750-4459-980E-D2BA2FF6126A}" destId="{3D8DEB63-E15A-4620-9FF9-B58FDB704827}" srcOrd="7" destOrd="0" presId="urn:microsoft.com/office/officeart/2005/8/layout/vProcess5"/>
    <dgm:cxn modelId="{F9888081-FC26-41EC-BE19-CCBCE7423DCE}" type="presParOf" srcId="{CB8FB6BE-B750-4459-980E-D2BA2FF6126A}" destId="{FFAAFC5B-33FC-4EC2-9229-44848C334835}" srcOrd="8" destOrd="0" presId="urn:microsoft.com/office/officeart/2005/8/layout/vProcess5"/>
    <dgm:cxn modelId="{5C5B40E9-EB23-4A48-93DD-7608ACF866A8}" type="presParOf" srcId="{CB8FB6BE-B750-4459-980E-D2BA2FF6126A}" destId="{19898933-D95E-4D11-8814-9328E0165C36}" srcOrd="9" destOrd="0" presId="urn:microsoft.com/office/officeart/2005/8/layout/vProcess5"/>
    <dgm:cxn modelId="{AD801EF4-8C7A-4F98-B7DD-036FA35898A5}" type="presParOf" srcId="{CB8FB6BE-B750-4459-980E-D2BA2FF6126A}" destId="{A97719B4-F7D0-495E-9791-C70E7EC6D564}" srcOrd="10" destOrd="0" presId="urn:microsoft.com/office/officeart/2005/8/layout/vProcess5"/>
    <dgm:cxn modelId="{544B611F-D596-49ED-B0DE-05B9369E97BB}" type="presParOf" srcId="{CB8FB6BE-B750-4459-980E-D2BA2FF6126A}" destId="{22B93E29-8D3F-406E-B2ED-E9477B9CD87E}" srcOrd="11" destOrd="0" presId="urn:microsoft.com/office/officeart/2005/8/layout/vProcess5"/>
    <dgm:cxn modelId="{F5B94715-4E13-46C6-BD93-6C399A187B57}" type="presParOf" srcId="{CB8FB6BE-B750-4459-980E-D2BA2FF6126A}" destId="{DF915D74-1848-43D8-AABB-56E356B538CD}" srcOrd="12" destOrd="0" presId="urn:microsoft.com/office/officeart/2005/8/layout/vProcess5"/>
    <dgm:cxn modelId="{8803406E-696D-4320-B8B5-08F09486914A}" type="presParOf" srcId="{CB8FB6BE-B750-4459-980E-D2BA2FF6126A}" destId="{2DC7001C-0F32-4422-BBB6-A7AF35E01EC5}" srcOrd="13" destOrd="0" presId="urn:microsoft.com/office/officeart/2005/8/layout/vProcess5"/>
    <dgm:cxn modelId="{5D968914-2919-43C7-AB12-93BEE2C19973}" type="presParOf" srcId="{CB8FB6BE-B750-4459-980E-D2BA2FF6126A}" destId="{FF559508-74CE-4FF9-AB8E-C7963C26585E}" srcOrd="14" destOrd="0" presId="urn:microsoft.com/office/officeart/2005/8/layout/vProcess5"/>
  </dgm:cxnLst>
  <dgm:bg>
    <a:noFill/>
  </dgm:bg>
  <dgm:whole/>
  <dgm:extLst>
    <a:ext uri="http://schemas.microsoft.com/office/drawing/2008/diagram"/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014A08-8629-4F35-9EDF-A2712860935D}" type="doc">
      <dgm:prSet loTypeId="urn:microsoft.com/office/officeart/2005/8/layout/target1" loCatId="relationship" qsTypeId="urn:microsoft.com/office/officeart/2005/8/quickstyle/simple1#1" qsCatId="simple" csTypeId="urn:microsoft.com/office/officeart/2005/8/colors/accent0_3" csCatId="mainScheme"/>
      <dgm:spPr/>
      <dgm:t>
        <a:bodyPr/>
        <a:lstStyle/>
        <a:p>
          <a:endParaRPr lang="hr-HR"/>
        </a:p>
      </dgm:t>
    </dgm:pt>
    <dgm:pt modelId="{998E587B-A626-43A3-B16B-139BB0B85855}">
      <dgm:prSet custT="1"/>
      <dgm:spPr/>
      <dgm:t>
        <a:bodyPr/>
        <a:lstStyle/>
        <a:p>
          <a:pPr rtl="0"/>
          <a:r>
            <a:rPr lang="hr-HR" sz="1800" b="1" dirty="0" smtClean="0">
              <a:solidFill>
                <a:schemeClr val="bg2"/>
              </a:solidFill>
            </a:rPr>
            <a:t>podržavanje poželjnih ponašanja</a:t>
          </a:r>
          <a:endParaRPr lang="hr-HR" sz="1800" b="1" dirty="0">
            <a:solidFill>
              <a:schemeClr val="bg2"/>
            </a:solidFill>
          </a:endParaRPr>
        </a:p>
      </dgm:t>
    </dgm:pt>
    <dgm:pt modelId="{4883F66C-E885-49D7-9C05-449734911683}" type="parTrans" cxnId="{854AB93A-8571-433C-9233-AF79E040F906}">
      <dgm:prSet/>
      <dgm:spPr/>
      <dgm:t>
        <a:bodyPr/>
        <a:lstStyle/>
        <a:p>
          <a:endParaRPr lang="hr-HR"/>
        </a:p>
      </dgm:t>
    </dgm:pt>
    <dgm:pt modelId="{77C98661-4803-4507-87BC-E89482AE6754}" type="sibTrans" cxnId="{854AB93A-8571-433C-9233-AF79E040F906}">
      <dgm:prSet/>
      <dgm:spPr/>
      <dgm:t>
        <a:bodyPr/>
        <a:lstStyle/>
        <a:p>
          <a:endParaRPr lang="hr-HR"/>
        </a:p>
      </dgm:t>
    </dgm:pt>
    <dgm:pt modelId="{23C450DF-6A92-4A6F-A7B4-2813404464E7}">
      <dgm:prSet custT="1"/>
      <dgm:spPr/>
      <dgm:t>
        <a:bodyPr/>
        <a:lstStyle/>
        <a:p>
          <a:pPr rtl="0"/>
          <a:r>
            <a:rPr lang="hr-HR" sz="1800" b="1" dirty="0" smtClean="0">
              <a:solidFill>
                <a:schemeClr val="bg2"/>
              </a:solidFill>
            </a:rPr>
            <a:t>smanjivanje nepoželjnih ponašanja</a:t>
          </a:r>
          <a:endParaRPr lang="hr-HR" sz="1800" b="1" dirty="0">
            <a:solidFill>
              <a:schemeClr val="bg2"/>
            </a:solidFill>
          </a:endParaRPr>
        </a:p>
      </dgm:t>
    </dgm:pt>
    <dgm:pt modelId="{3B5931EA-7E9C-4449-8D58-57B25D5DF7FA}" type="parTrans" cxnId="{12561DE5-23CC-47E6-BB28-ECE96806BD73}">
      <dgm:prSet/>
      <dgm:spPr/>
      <dgm:t>
        <a:bodyPr/>
        <a:lstStyle/>
        <a:p>
          <a:endParaRPr lang="hr-HR"/>
        </a:p>
      </dgm:t>
    </dgm:pt>
    <dgm:pt modelId="{6DA061E4-1B45-466C-A874-2998FC3F5607}" type="sibTrans" cxnId="{12561DE5-23CC-47E6-BB28-ECE96806BD73}">
      <dgm:prSet/>
      <dgm:spPr/>
      <dgm:t>
        <a:bodyPr/>
        <a:lstStyle/>
        <a:p>
          <a:endParaRPr lang="hr-HR"/>
        </a:p>
      </dgm:t>
    </dgm:pt>
    <dgm:pt modelId="{032DB1F2-F866-444E-926A-2DB010EA6891}">
      <dgm:prSet custT="1"/>
      <dgm:spPr/>
      <dgm:t>
        <a:bodyPr/>
        <a:lstStyle/>
        <a:p>
          <a:pPr rtl="0"/>
          <a:r>
            <a:rPr lang="hr-HR" sz="1800" b="1" dirty="0" smtClean="0">
              <a:solidFill>
                <a:schemeClr val="bg2"/>
              </a:solidFill>
            </a:rPr>
            <a:t>stavljanje napadača u nepovoljnu poziciju.</a:t>
          </a:r>
          <a:endParaRPr lang="sr-Latn-CS" sz="1800" b="1" dirty="0">
            <a:solidFill>
              <a:schemeClr val="bg2"/>
            </a:solidFill>
          </a:endParaRPr>
        </a:p>
      </dgm:t>
    </dgm:pt>
    <dgm:pt modelId="{250ECFBC-D010-4951-BE2D-D08FF489CF13}" type="parTrans" cxnId="{6B040A41-4DBA-4E8D-8396-672106FD52CB}">
      <dgm:prSet/>
      <dgm:spPr/>
      <dgm:t>
        <a:bodyPr/>
        <a:lstStyle/>
        <a:p>
          <a:endParaRPr lang="hr-HR"/>
        </a:p>
      </dgm:t>
    </dgm:pt>
    <dgm:pt modelId="{0EB23C43-B0C9-49E4-858E-A24240AF2120}" type="sibTrans" cxnId="{6B040A41-4DBA-4E8D-8396-672106FD52CB}">
      <dgm:prSet/>
      <dgm:spPr/>
      <dgm:t>
        <a:bodyPr/>
        <a:lstStyle/>
        <a:p>
          <a:endParaRPr lang="hr-HR"/>
        </a:p>
      </dgm:t>
    </dgm:pt>
    <dgm:pt modelId="{5F520017-CBF4-4FF5-A823-8EB636E5EBED}" type="pres">
      <dgm:prSet presAssocID="{59014A08-8629-4F35-9EDF-A2712860935D}" presName="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C4F8956D-E0D3-4F88-A11D-09A88381C32D}" type="pres">
      <dgm:prSet presAssocID="{998E587B-A626-43A3-B16B-139BB0B85855}" presName="circle1" presStyleLbl="lnNode1" presStyleIdx="0" presStyleCnt="3" custLinFactNeighborX="4534" custLinFactNeighborY="-1828"/>
      <dgm:spPr>
        <a:solidFill>
          <a:srgbClr val="009900"/>
        </a:solidFill>
      </dgm:spPr>
    </dgm:pt>
    <dgm:pt modelId="{11217826-D93C-4A93-B064-27E6B6158974}" type="pres">
      <dgm:prSet presAssocID="{998E587B-A626-43A3-B16B-139BB0B85855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BC4B441-CAEB-487C-B8EB-1DC8DFB66456}" type="pres">
      <dgm:prSet presAssocID="{998E587B-A626-43A3-B16B-139BB0B85855}" presName="line1" presStyleLbl="callout" presStyleIdx="0" presStyleCnt="6"/>
      <dgm:spPr/>
    </dgm:pt>
    <dgm:pt modelId="{45BEFF72-6A60-426A-A9A5-2C1F043CA73E}" type="pres">
      <dgm:prSet presAssocID="{998E587B-A626-43A3-B16B-139BB0B85855}" presName="d1" presStyleLbl="callout" presStyleIdx="1" presStyleCnt="6"/>
      <dgm:spPr/>
    </dgm:pt>
    <dgm:pt modelId="{15C4F13B-C9B5-47D3-9A0E-15B3548A6424}" type="pres">
      <dgm:prSet presAssocID="{23C450DF-6A92-4A6F-A7B4-2813404464E7}" presName="circle2" presStyleLbl="lnNode1" presStyleIdx="1" presStyleCnt="3"/>
      <dgm:spPr>
        <a:solidFill>
          <a:srgbClr val="FFC000"/>
        </a:solidFill>
      </dgm:spPr>
    </dgm:pt>
    <dgm:pt modelId="{D53B79DC-8E5D-4F7B-BC28-7E9CFF898E07}" type="pres">
      <dgm:prSet presAssocID="{23C450DF-6A92-4A6F-A7B4-2813404464E7}" presName="text2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0C3B711-32AA-4375-8140-903043F7D56F}" type="pres">
      <dgm:prSet presAssocID="{23C450DF-6A92-4A6F-A7B4-2813404464E7}" presName="line2" presStyleLbl="callout" presStyleIdx="2" presStyleCnt="6"/>
      <dgm:spPr/>
    </dgm:pt>
    <dgm:pt modelId="{027AEE0D-736D-4B49-8017-4C57C2EDCF46}" type="pres">
      <dgm:prSet presAssocID="{23C450DF-6A92-4A6F-A7B4-2813404464E7}" presName="d2" presStyleLbl="callout" presStyleIdx="3" presStyleCnt="6"/>
      <dgm:spPr/>
    </dgm:pt>
    <dgm:pt modelId="{3D7C927C-6E14-42CB-BB9C-12F5C2E42CC8}" type="pres">
      <dgm:prSet presAssocID="{032DB1F2-F866-444E-926A-2DB010EA6891}" presName="circle3" presStyleLbl="lnNode1" presStyleIdx="2" presStyleCnt="3" custLinFactNeighborX="-1520" custLinFactNeighborY="1451"/>
      <dgm:spPr>
        <a:solidFill>
          <a:srgbClr val="FF0000"/>
        </a:solidFill>
      </dgm:spPr>
    </dgm:pt>
    <dgm:pt modelId="{20798FB1-EE85-4A7E-8614-C3FC92F827CE}" type="pres">
      <dgm:prSet presAssocID="{032DB1F2-F866-444E-926A-2DB010EA6891}" presName="text3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6FD79A4-D17C-44B2-93ED-FCEBE89F1BA4}" type="pres">
      <dgm:prSet presAssocID="{032DB1F2-F866-444E-926A-2DB010EA6891}" presName="line3" presStyleLbl="callout" presStyleIdx="4" presStyleCnt="6"/>
      <dgm:spPr/>
    </dgm:pt>
    <dgm:pt modelId="{F52EC136-171D-48D3-80FA-B3B7B4EDD24B}" type="pres">
      <dgm:prSet presAssocID="{032DB1F2-F866-444E-926A-2DB010EA6891}" presName="d3" presStyleLbl="callout" presStyleIdx="5" presStyleCnt="6"/>
      <dgm:spPr/>
    </dgm:pt>
  </dgm:ptLst>
  <dgm:cxnLst>
    <dgm:cxn modelId="{6B040A41-4DBA-4E8D-8396-672106FD52CB}" srcId="{59014A08-8629-4F35-9EDF-A2712860935D}" destId="{032DB1F2-F866-444E-926A-2DB010EA6891}" srcOrd="2" destOrd="0" parTransId="{250ECFBC-D010-4951-BE2D-D08FF489CF13}" sibTransId="{0EB23C43-B0C9-49E4-858E-A24240AF2120}"/>
    <dgm:cxn modelId="{7F0015F3-3B61-4E98-B7FA-D8741F192AF4}" type="presOf" srcId="{59014A08-8629-4F35-9EDF-A2712860935D}" destId="{5F520017-CBF4-4FF5-A823-8EB636E5EBED}" srcOrd="0" destOrd="0" presId="urn:microsoft.com/office/officeart/2005/8/layout/target1"/>
    <dgm:cxn modelId="{12561DE5-23CC-47E6-BB28-ECE96806BD73}" srcId="{59014A08-8629-4F35-9EDF-A2712860935D}" destId="{23C450DF-6A92-4A6F-A7B4-2813404464E7}" srcOrd="1" destOrd="0" parTransId="{3B5931EA-7E9C-4449-8D58-57B25D5DF7FA}" sibTransId="{6DA061E4-1B45-466C-A874-2998FC3F5607}"/>
    <dgm:cxn modelId="{AE087CE6-A1EE-47E5-B3DD-644FAF5A77CC}" type="presOf" srcId="{032DB1F2-F866-444E-926A-2DB010EA6891}" destId="{20798FB1-EE85-4A7E-8614-C3FC92F827CE}" srcOrd="0" destOrd="0" presId="urn:microsoft.com/office/officeart/2005/8/layout/target1"/>
    <dgm:cxn modelId="{F27E4F44-06E4-47C2-BA7C-901B2886EF3C}" type="presOf" srcId="{998E587B-A626-43A3-B16B-139BB0B85855}" destId="{11217826-D93C-4A93-B064-27E6B6158974}" srcOrd="0" destOrd="0" presId="urn:microsoft.com/office/officeart/2005/8/layout/target1"/>
    <dgm:cxn modelId="{854AB93A-8571-433C-9233-AF79E040F906}" srcId="{59014A08-8629-4F35-9EDF-A2712860935D}" destId="{998E587B-A626-43A3-B16B-139BB0B85855}" srcOrd="0" destOrd="0" parTransId="{4883F66C-E885-49D7-9C05-449734911683}" sibTransId="{77C98661-4803-4507-87BC-E89482AE6754}"/>
    <dgm:cxn modelId="{AFFD58FD-F524-4008-BF17-5E46EA8A2FB9}" type="presOf" srcId="{23C450DF-6A92-4A6F-A7B4-2813404464E7}" destId="{D53B79DC-8E5D-4F7B-BC28-7E9CFF898E07}" srcOrd="0" destOrd="0" presId="urn:microsoft.com/office/officeart/2005/8/layout/target1"/>
    <dgm:cxn modelId="{53C0E34A-BE3C-408B-BBD2-9902D13409C7}" type="presParOf" srcId="{5F520017-CBF4-4FF5-A823-8EB636E5EBED}" destId="{C4F8956D-E0D3-4F88-A11D-09A88381C32D}" srcOrd="0" destOrd="0" presId="urn:microsoft.com/office/officeart/2005/8/layout/target1"/>
    <dgm:cxn modelId="{FB29178B-3CF2-45C6-A765-A38693E97B87}" type="presParOf" srcId="{5F520017-CBF4-4FF5-A823-8EB636E5EBED}" destId="{11217826-D93C-4A93-B064-27E6B6158974}" srcOrd="1" destOrd="0" presId="urn:microsoft.com/office/officeart/2005/8/layout/target1"/>
    <dgm:cxn modelId="{6D4341F6-DD1A-4E14-ACC8-B8092459A1F0}" type="presParOf" srcId="{5F520017-CBF4-4FF5-A823-8EB636E5EBED}" destId="{CBC4B441-CAEB-487C-B8EB-1DC8DFB66456}" srcOrd="2" destOrd="0" presId="urn:microsoft.com/office/officeart/2005/8/layout/target1"/>
    <dgm:cxn modelId="{26729976-D631-46C5-8647-668A5A6C7062}" type="presParOf" srcId="{5F520017-CBF4-4FF5-A823-8EB636E5EBED}" destId="{45BEFF72-6A60-426A-A9A5-2C1F043CA73E}" srcOrd="3" destOrd="0" presId="urn:microsoft.com/office/officeart/2005/8/layout/target1"/>
    <dgm:cxn modelId="{A52D19C0-B149-4A86-A0ED-2B6FA9CD7AAF}" type="presParOf" srcId="{5F520017-CBF4-4FF5-A823-8EB636E5EBED}" destId="{15C4F13B-C9B5-47D3-9A0E-15B3548A6424}" srcOrd="4" destOrd="0" presId="urn:microsoft.com/office/officeart/2005/8/layout/target1"/>
    <dgm:cxn modelId="{DDB9BE03-1EC8-4F83-9FDC-FD5D83E595C4}" type="presParOf" srcId="{5F520017-CBF4-4FF5-A823-8EB636E5EBED}" destId="{D53B79DC-8E5D-4F7B-BC28-7E9CFF898E07}" srcOrd="5" destOrd="0" presId="urn:microsoft.com/office/officeart/2005/8/layout/target1"/>
    <dgm:cxn modelId="{B730F6CD-812D-428E-94D8-A6026CEAE546}" type="presParOf" srcId="{5F520017-CBF4-4FF5-A823-8EB636E5EBED}" destId="{60C3B711-32AA-4375-8140-903043F7D56F}" srcOrd="6" destOrd="0" presId="urn:microsoft.com/office/officeart/2005/8/layout/target1"/>
    <dgm:cxn modelId="{F3CAC618-71BE-417F-AAEB-B5A359A96B2C}" type="presParOf" srcId="{5F520017-CBF4-4FF5-A823-8EB636E5EBED}" destId="{027AEE0D-736D-4B49-8017-4C57C2EDCF46}" srcOrd="7" destOrd="0" presId="urn:microsoft.com/office/officeart/2005/8/layout/target1"/>
    <dgm:cxn modelId="{F9EA4897-5DB3-466F-A3FC-ACB6B85F6D28}" type="presParOf" srcId="{5F520017-CBF4-4FF5-A823-8EB636E5EBED}" destId="{3D7C927C-6E14-42CB-BB9C-12F5C2E42CC8}" srcOrd="8" destOrd="0" presId="urn:microsoft.com/office/officeart/2005/8/layout/target1"/>
    <dgm:cxn modelId="{147C1CF2-5567-4659-93A4-91D6911B55AC}" type="presParOf" srcId="{5F520017-CBF4-4FF5-A823-8EB636E5EBED}" destId="{20798FB1-EE85-4A7E-8614-C3FC92F827CE}" srcOrd="9" destOrd="0" presId="urn:microsoft.com/office/officeart/2005/8/layout/target1"/>
    <dgm:cxn modelId="{2A3D7D81-54DE-4D9E-974B-8D2C9DA5FEC1}" type="presParOf" srcId="{5F520017-CBF4-4FF5-A823-8EB636E5EBED}" destId="{66FD79A4-D17C-44B2-93ED-FCEBE89F1BA4}" srcOrd="10" destOrd="0" presId="urn:microsoft.com/office/officeart/2005/8/layout/target1"/>
    <dgm:cxn modelId="{31F31E59-C48A-4440-B217-218DE07162AA}" type="presParOf" srcId="{5F520017-CBF4-4FF5-A823-8EB636E5EBED}" destId="{F52EC136-171D-48D3-80FA-B3B7B4EDD24B}" srcOrd="11" destOrd="0" presId="urn:microsoft.com/office/officeart/2005/8/layout/target1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FBE4AE2-9B9C-4566-9F23-9CD0D6BD5461}" type="datetimeFigureOut">
              <a:rPr lang="hr-HR"/>
              <a:pPr>
                <a:defRPr/>
              </a:pPr>
              <a:t>10.3.2011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r-HR" noProof="0" smtClean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noProof="0" smtClean="0"/>
              <a:t>Kliknite da biste uredili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FAE88F4-A008-4FBE-957D-8F5B2EA809E6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smtClean="0"/>
          </a:p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6387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0F23BCD-E569-421A-A134-7BE23C9FAFE0}" type="slidenum">
              <a:rPr lang="hr-HR" smtClean="0"/>
              <a:pPr/>
              <a:t>2</a:t>
            </a:fld>
            <a:endParaRPr lang="hr-H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4819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EF056E-5C6A-4127-B841-55C0FF1BEB13}" type="slidenum">
              <a:rPr lang="hr-HR" smtClean="0"/>
              <a:pPr/>
              <a:t>11</a:t>
            </a:fld>
            <a:endParaRPr lang="hr-HR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6867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1CCECC-D527-4E07-A5F0-EE187D683722}" type="slidenum">
              <a:rPr lang="hr-HR" smtClean="0"/>
              <a:pPr/>
              <a:t>12</a:t>
            </a:fld>
            <a:endParaRPr lang="hr-HR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8915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754FDA-2E8B-4BA5-8CBA-7A1ECC9029EA}" type="slidenum">
              <a:rPr lang="hr-HR" smtClean="0"/>
              <a:pPr/>
              <a:t>13</a:t>
            </a:fld>
            <a:endParaRPr lang="hr-H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0963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E37F89-C810-4926-8932-B8406F743E46}" type="slidenum">
              <a:rPr lang="hr-HR" smtClean="0"/>
              <a:pPr/>
              <a:t>14</a:t>
            </a:fld>
            <a:endParaRPr lang="hr-HR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3011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A687069-28C9-408F-BDD9-D513A798315D}" type="slidenum">
              <a:rPr lang="hr-HR" smtClean="0"/>
              <a:pPr/>
              <a:t>15</a:t>
            </a:fld>
            <a:endParaRPr lang="hr-HR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45059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58F8FE-3AC1-4111-B5A8-24AD05E242C9}" type="slidenum">
              <a:rPr lang="hr-HR" smtClean="0"/>
              <a:pPr/>
              <a:t>16</a:t>
            </a:fld>
            <a:endParaRPr lang="hr-H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18435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FF03C9-B5A3-46A1-B91A-A6E1AC58CD83}" type="slidenum">
              <a:rPr lang="hr-HR" smtClean="0"/>
              <a:pPr/>
              <a:t>3</a:t>
            </a:fld>
            <a:endParaRPr lang="hr-H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smtClean="0"/>
          </a:p>
          <a:p>
            <a:pPr eaLnBrk="1" hangingPunct="1">
              <a:spcBef>
                <a:spcPct val="0"/>
              </a:spcBef>
            </a:pPr>
            <a:endParaRPr lang="hr-HR" smtClean="0">
              <a:solidFill>
                <a:schemeClr val="bg2"/>
              </a:solidFill>
            </a:endParaRPr>
          </a:p>
        </p:txBody>
      </p:sp>
      <p:sp>
        <p:nvSpPr>
          <p:cNvPr id="20483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0FD515F-D0B5-463E-B30C-50D59031ADDB}" type="slidenum">
              <a:rPr lang="hr-HR" smtClean="0"/>
              <a:pPr/>
              <a:t>4</a:t>
            </a:fld>
            <a:endParaRPr lang="hr-H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>
              <a:solidFill>
                <a:schemeClr val="bg2"/>
              </a:solidFill>
            </a:endParaRPr>
          </a:p>
        </p:txBody>
      </p:sp>
      <p:sp>
        <p:nvSpPr>
          <p:cNvPr id="22531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0BC860-86AB-49E7-ACAD-150FDFA1F3DB}" type="slidenum">
              <a:rPr lang="hr-HR" smtClean="0"/>
              <a:pPr/>
              <a:t>5</a:t>
            </a:fld>
            <a:endParaRPr lang="hr-H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24579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07BEED-BF5A-4F91-866C-EFCA6F3796FE}" type="slidenum">
              <a:rPr lang="hr-HR" smtClean="0"/>
              <a:pPr/>
              <a:t>6</a:t>
            </a:fld>
            <a:endParaRPr lang="hr-H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26627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F7035B-7976-4229-B397-515F9AE5FCE6}" type="slidenum">
              <a:rPr lang="hr-HR" smtClean="0"/>
              <a:pPr/>
              <a:t>7</a:t>
            </a:fld>
            <a:endParaRPr lang="hr-H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28675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2CA3B22-5236-4905-8C66-0016DF485937}" type="slidenum">
              <a:rPr lang="hr-HR" smtClean="0"/>
              <a:pPr/>
              <a:t>8</a:t>
            </a:fld>
            <a:endParaRPr lang="hr-H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0723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E724990-EDA4-4D73-AECC-7706D43634B9}" type="slidenum">
              <a:rPr lang="hr-HR" smtClean="0"/>
              <a:pPr/>
              <a:t>9</a:t>
            </a:fld>
            <a:endParaRPr lang="hr-H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zervirano mjesto slike slajd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r-Latn-CS" smtClean="0"/>
          </a:p>
        </p:txBody>
      </p:sp>
      <p:sp>
        <p:nvSpPr>
          <p:cNvPr id="32771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E01BBAD-E105-4B13-A9B5-A919E0AD3361}" type="slidenum">
              <a:rPr lang="hr-HR" smtClean="0"/>
              <a:pPr/>
              <a:t>10</a:t>
            </a:fld>
            <a:endParaRPr lang="hr-H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5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41575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7FD105-0AC0-4D0C-BA73-5E61F5605B5C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87622-D834-42CE-930E-983B356256B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6D665-1BEA-45FC-8498-CA960CA16FA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F8AFD-DC28-4172-8B21-679BC10679F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2CC3F-C0FA-424C-B9A9-883E46D91A9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F1E098-54DD-41C5-BB12-B4A348C4ABD7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3DFA5-843E-4B50-84DB-9F262B3514A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50019-4FB0-44BF-A536-8378585EA63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583E25-0785-4868-AB22-9FBD1F905BD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F1169-C0C5-4287-8F63-3F7E85B180F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33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14735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>
              <a:defRPr/>
            </a:pPr>
            <a:fld id="{88A755F7-994D-4863-A35A-F05E79C54BE7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1028" name="Rectangle 11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65627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41473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30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20" r:id="rId2"/>
    <p:sldLayoutId id="2147483719" r:id="rId3"/>
    <p:sldLayoutId id="2147483718" r:id="rId4"/>
    <p:sldLayoutId id="2147483717" r:id="rId5"/>
    <p:sldLayoutId id="2147483716" r:id="rId6"/>
    <p:sldLayoutId id="2147483715" r:id="rId7"/>
    <p:sldLayoutId id="2147483714" r:id="rId8"/>
    <p:sldLayoutId id="2147483713" r:id="rId9"/>
    <p:sldLayoutId id="2147483712" r:id="rId10"/>
    <p:sldLayoutId id="214748371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8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70000"/>
        <a:buChar char="•"/>
        <a:defRPr sz="2000">
          <a:solidFill>
            <a:schemeClr val="bg2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sr-Latn-CS" sz="4000" smtClean="0"/>
              <a:t>PREVENCIJA KRIMINALA KROZ PROJEKTIRANJE OKOLIŠA 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sr-Latn-CS" sz="2400" b="1" smtClean="0"/>
          </a:p>
          <a:p>
            <a:pPr eaLnBrk="1" hangingPunct="1"/>
            <a:r>
              <a:rPr lang="sr-Latn-CS" sz="2400" b="1" smtClean="0"/>
              <a:t>mr.sc. Stipe Baljkas</a:t>
            </a:r>
          </a:p>
          <a:p>
            <a:pPr eaLnBrk="1" hangingPunct="1"/>
            <a:r>
              <a:rPr lang="sr-Latn-CS" sz="2400" b="1" smtClean="0"/>
              <a:t>Prospectus d.o.o.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Users\Stipe PRO\Documents\Security PhD\Konferencije\110309_Sigurnost gradova 2011\slike\IMG_49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84163"/>
            <a:ext cx="439261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3" descr="C:\Users\Stipe PRO\Documents\Security PhD\Konferencije\110309_Sigurnost gradova 2011\slike\IMG_504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284538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avni poveznik sa strelicom 7"/>
          <p:cNvCxnSpPr/>
          <p:nvPr/>
        </p:nvCxnSpPr>
        <p:spPr>
          <a:xfrm rot="5400000" flipH="1" flipV="1">
            <a:off x="107951" y="2060575"/>
            <a:ext cx="576262" cy="1587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Ravni poveznik sa strelicom 9"/>
          <p:cNvCxnSpPr/>
          <p:nvPr/>
        </p:nvCxnSpPr>
        <p:spPr>
          <a:xfrm rot="10800000">
            <a:off x="3132138" y="1628775"/>
            <a:ext cx="1368425" cy="360363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Ravni poveznik sa strelicom 12"/>
          <p:cNvCxnSpPr/>
          <p:nvPr/>
        </p:nvCxnSpPr>
        <p:spPr>
          <a:xfrm flipV="1">
            <a:off x="6156325" y="5661025"/>
            <a:ext cx="2160588" cy="647700"/>
          </a:xfrm>
          <a:prstGeom prst="straightConnector1">
            <a:avLst/>
          </a:prstGeom>
          <a:ln w="127000"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Elipsa 15"/>
          <p:cNvSpPr/>
          <p:nvPr/>
        </p:nvSpPr>
        <p:spPr>
          <a:xfrm rot="20778052">
            <a:off x="4621213" y="4305300"/>
            <a:ext cx="1103312" cy="54768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/>
          </a:p>
        </p:txBody>
      </p:sp>
      <p:cxnSp>
        <p:nvCxnSpPr>
          <p:cNvPr id="17" name="Ravni poveznik sa strelicom 16"/>
          <p:cNvCxnSpPr/>
          <p:nvPr/>
        </p:nvCxnSpPr>
        <p:spPr>
          <a:xfrm rot="10800000" flipV="1">
            <a:off x="5724525" y="4437063"/>
            <a:ext cx="1943100" cy="144462"/>
          </a:xfrm>
          <a:prstGeom prst="straightConnector1">
            <a:avLst/>
          </a:prstGeom>
          <a:ln w="69850"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Elipsa 25"/>
          <p:cNvSpPr/>
          <p:nvPr/>
        </p:nvSpPr>
        <p:spPr>
          <a:xfrm>
            <a:off x="1420813" y="1382713"/>
            <a:ext cx="663575" cy="547687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smtClean="0"/>
              <a:t>3. Prostorne mjere sigurnosti</a:t>
            </a:r>
          </a:p>
        </p:txBody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hr-HR" sz="2800" b="1" smtClean="0"/>
              <a:t>fizičke pregrade - ograde, živice, pločnici i okoliš</a:t>
            </a:r>
          </a:p>
          <a:p>
            <a:pPr eaLnBrk="1" hangingPunct="1"/>
            <a:r>
              <a:rPr lang="hr-HR" sz="2800" b="1" smtClean="0"/>
              <a:t>privatnost posjeda i podjela zona - čak i malena ograda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Stipe PRO\Documents\Security PhD\Konferencije\110309_Sigurnost gradova 2011\slike\IMG_5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33375"/>
            <a:ext cx="442912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3" descr="C:\Users\Stipe PRO\Documents\Security PhD\Konferencije\110309_Sigurnost gradova 2011\slike\IMG_499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79950" y="3357563"/>
            <a:ext cx="4464050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uk 7"/>
          <p:cNvSpPr/>
          <p:nvPr/>
        </p:nvSpPr>
        <p:spPr>
          <a:xfrm rot="11384313">
            <a:off x="1285875" y="279400"/>
            <a:ext cx="3548063" cy="2797175"/>
          </a:xfrm>
          <a:prstGeom prst="arc">
            <a:avLst>
              <a:gd name="adj1" fmla="val 14538216"/>
              <a:gd name="adj2" fmla="val 440494"/>
            </a:avLst>
          </a:prstGeom>
          <a:ln w="1270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hr-HR"/>
          </a:p>
        </p:txBody>
      </p:sp>
      <p:cxnSp>
        <p:nvCxnSpPr>
          <p:cNvPr id="12" name="Ravni poveznik sa strelicom 11"/>
          <p:cNvCxnSpPr/>
          <p:nvPr/>
        </p:nvCxnSpPr>
        <p:spPr>
          <a:xfrm flipV="1">
            <a:off x="4859338" y="4868863"/>
            <a:ext cx="3960812" cy="576262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smtClean="0"/>
              <a:t>4. Održavanje</a:t>
            </a:r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hr-HR" sz="2800" b="1" smtClean="0"/>
              <a:t>Prikazuje korištenje prostor i naglašava privatnost</a:t>
            </a:r>
          </a:p>
          <a:p>
            <a:pPr eaLnBrk="1" hangingPunct="1"/>
            <a:r>
              <a:rPr lang="hr-HR" sz="2800" b="1" smtClean="0"/>
              <a:t>Sigurnost je u korelaciji sa čistoćom grada</a:t>
            </a:r>
          </a:p>
          <a:p>
            <a:pPr eaLnBrk="1" hangingPunct="1"/>
            <a:r>
              <a:rPr lang="hr-HR" sz="2800" b="1" smtClean="0"/>
              <a:t>Teorija razbijenog prozora – povećanje vandalizma </a:t>
            </a:r>
          </a:p>
          <a:p>
            <a:pPr eaLnBrk="1" hangingPunct="1"/>
            <a:r>
              <a:rPr lang="hr-HR" sz="2800" b="1" smtClean="0"/>
              <a:t>Rudy Giuliani i Gladwellova točka preokreta</a:t>
            </a:r>
          </a:p>
          <a:p>
            <a:pPr eaLnBrk="1" hangingPunct="1"/>
            <a:r>
              <a:rPr lang="hr-HR" sz="2800" b="1" smtClean="0"/>
              <a:t>“Zero tolerance”</a:t>
            </a:r>
          </a:p>
          <a:p>
            <a:pPr eaLnBrk="1" hangingPunct="1"/>
            <a:endParaRPr lang="hr-HR" sz="280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Users\Stipe PRO\Documents\Security PhD\Konferencije\110309_Sigurnost gradova 2011\slike\IMG_5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43195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3" descr="C:\Users\Stipe PRO\Documents\Security PhD\Konferencije\110309_Sigurnost gradova 2011\slike\IMG_502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260725"/>
            <a:ext cx="450056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avni poveznik sa strelicom 7"/>
          <p:cNvCxnSpPr/>
          <p:nvPr/>
        </p:nvCxnSpPr>
        <p:spPr>
          <a:xfrm rot="10800000">
            <a:off x="7092950" y="4941888"/>
            <a:ext cx="1871663" cy="1008062"/>
          </a:xfrm>
          <a:prstGeom prst="straightConnector1">
            <a:avLst/>
          </a:prstGeom>
          <a:ln w="127000">
            <a:solidFill>
              <a:srgbClr val="C0000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Elipsa 8"/>
          <p:cNvSpPr/>
          <p:nvPr/>
        </p:nvSpPr>
        <p:spPr>
          <a:xfrm rot="331753">
            <a:off x="6938963" y="4344988"/>
            <a:ext cx="811212" cy="439737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/>
          </a:p>
        </p:txBody>
      </p:sp>
      <p:sp>
        <p:nvSpPr>
          <p:cNvPr id="14" name="Elipsa 13"/>
          <p:cNvSpPr/>
          <p:nvPr/>
        </p:nvSpPr>
        <p:spPr>
          <a:xfrm rot="331753">
            <a:off x="809625" y="1558925"/>
            <a:ext cx="3917950" cy="858838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smtClean="0"/>
              <a:t>Strategije</a:t>
            </a:r>
          </a:p>
        </p:txBody>
      </p:sp>
      <p:pic>
        <p:nvPicPr>
          <p:cNvPr id="4" name="Dijagram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363" y="1590675"/>
            <a:ext cx="8382000" cy="455453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smtClean="0"/>
              <a:t>Zaključak </a:t>
            </a:r>
          </a:p>
        </p:txBody>
      </p:sp>
      <p:pic>
        <p:nvPicPr>
          <p:cNvPr id="4" name="Dijagram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1597025"/>
            <a:ext cx="8242300" cy="45910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Povijest</a:t>
            </a:r>
          </a:p>
        </p:txBody>
      </p:sp>
      <p:graphicFrame>
        <p:nvGraphicFramePr>
          <p:cNvPr id="4" name="Dijagram 3"/>
          <p:cNvGraphicFramePr/>
          <p:nvPr/>
        </p:nvGraphicFramePr>
        <p:xfrm>
          <a:off x="457200" y="1412776"/>
          <a:ext cx="868680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6" name="Diagram group"/>
          <p:cNvGrpSpPr/>
          <p:nvPr/>
        </p:nvGrpSpPr>
        <p:grpSpPr>
          <a:xfrm>
            <a:off x="4572000" y="3429000"/>
            <a:ext cx="0" cy="0"/>
            <a:chOff x="7236296" y="4941168"/>
            <a:chExt cx="1296144" cy="864096"/>
          </a:xfrm>
          <a:scene3d>
            <a:camera prst="perspectiveRelaxed">
              <a:rot lat="19149996" lon="20104178" rev="1577324"/>
            </a:camera>
            <a:lightRig rig="soft" dir="t"/>
            <a:backdrop>
              <a:anchor x="0" y="0" z="-210000"/>
              <a:norm dx="0" dy="0" dz="914400"/>
              <a:up dx="0" dy="914400" dz="0"/>
            </a:backdrop>
          </a:scene3d>
        </p:grpSpPr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Cilj metode</a:t>
            </a:r>
          </a:p>
        </p:txBody>
      </p:sp>
      <p:graphicFrame>
        <p:nvGraphicFramePr>
          <p:cNvPr id="4" name="Dij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Podjela prostora</a:t>
            </a:r>
          </a:p>
        </p:txBody>
      </p:sp>
      <p:pic>
        <p:nvPicPr>
          <p:cNvPr id="4" name="Dijagram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" y="1597025"/>
            <a:ext cx="8242300" cy="45354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mtClean="0"/>
              <a:t>3D model</a:t>
            </a: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708275"/>
            <a:ext cx="8229600" cy="3417888"/>
          </a:xfrm>
        </p:spPr>
        <p:txBody>
          <a:bodyPr/>
          <a:lstStyle/>
          <a:p>
            <a:pPr eaLnBrk="1" hangingPunct="1"/>
            <a:r>
              <a:rPr lang="hr-HR" sz="2800" b="1" smtClean="0"/>
              <a:t>Označavanje</a:t>
            </a:r>
          </a:p>
          <a:p>
            <a:pPr eaLnBrk="1" hangingPunct="1"/>
            <a:r>
              <a:rPr lang="hr-HR" sz="2800" b="1" smtClean="0"/>
              <a:t>Definiranje </a:t>
            </a:r>
          </a:p>
          <a:p>
            <a:pPr eaLnBrk="1" hangingPunct="1"/>
            <a:r>
              <a:rPr lang="hr-HR" sz="2800" b="1" smtClean="0"/>
              <a:t>Projektiranje</a:t>
            </a:r>
            <a:r>
              <a:rPr lang="hr-HR" smtClean="0"/>
              <a:t> </a:t>
            </a:r>
          </a:p>
        </p:txBody>
      </p:sp>
      <p:pic>
        <p:nvPicPr>
          <p:cNvPr id="21507" name="Picture 3" descr="C:\Users\Stipe PRO\AppData\Local\Microsoft\Windows\Temporary Internet Files\Content.IE5\LTVRXC1C\MP900400953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9475" y="1773238"/>
            <a:ext cx="23780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C:\Users\Stipe PRO\AppData\Local\Microsoft\Windows\Temporary Internet Files\Content.IE5\2G120N64\MP900439339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3357563"/>
            <a:ext cx="24241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:\Users\Stipe PRO\AppData\Local\Microsoft\Windows\Temporary Internet Files\Content.IE5\LTVRXC1C\MP900427879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3357563"/>
            <a:ext cx="18081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mtClean="0"/>
              <a:t>Osnovni princip</a:t>
            </a:r>
          </a:p>
        </p:txBody>
      </p:sp>
      <p:pic>
        <p:nvPicPr>
          <p:cNvPr id="4" name="Dijagram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75" y="1590675"/>
            <a:ext cx="8350250" cy="46450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smtClean="0"/>
              <a:t>1. Prirodni nadzor</a:t>
            </a:r>
          </a:p>
        </p:txBody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hr-HR" sz="2200" b="1" smtClean="0"/>
              <a:t>OTVORENI PROSTORI - maksimiziranje vidljivosti - rizik od otkrivanja</a:t>
            </a:r>
          </a:p>
          <a:p>
            <a:pPr eaLnBrk="1" hangingPunct="1"/>
            <a:r>
              <a:rPr lang="hr-HR" sz="2200" b="1" smtClean="0"/>
              <a:t>ZATVORENI PROSTORI - vidokrug prema vanjskom prostoru - prema unutarnjem prostoru </a:t>
            </a:r>
          </a:p>
          <a:p>
            <a:pPr eaLnBrk="1" hangingPunct="1"/>
            <a:r>
              <a:rPr lang="hr-HR" sz="2200" b="1" smtClean="0"/>
              <a:t>izbjegavanje oštrih zavoja, uglova, zidova, visokih živica, šikara, uzvisina i udubina</a:t>
            </a:r>
          </a:p>
          <a:p>
            <a:pPr eaLnBrk="1" hangingPunct="1"/>
            <a:r>
              <a:rPr lang="hr-HR" sz="2200" b="1" smtClean="0"/>
              <a:t>Poželjno niske živice i biljke, mala stabla, niska ograda odvojena lancima ili prozirnim staklom, travnjaci i cvjetnjaci, klupe kojima se omogućava laka uočljivost te dobar i jasan pregled od strane klupe</a:t>
            </a:r>
          </a:p>
          <a:p>
            <a:pPr eaLnBrk="1" hangingPunct="1"/>
            <a:r>
              <a:rPr lang="hr-HR" sz="2200" b="1" smtClean="0"/>
              <a:t>Adekvatna rasvjeta – lice na 10m, ulazi i izlazi, izbjegavanje sjena, održavanje, zaštita od vandalizma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Stipe PRO\Documents\Security PhD\Konferencije\110309_Sigurnost gradova 2011\slike\IMG_50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424815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Ravni poveznik sa strelicom 7"/>
          <p:cNvCxnSpPr/>
          <p:nvPr/>
        </p:nvCxnSpPr>
        <p:spPr>
          <a:xfrm flipV="1">
            <a:off x="684213" y="2060575"/>
            <a:ext cx="3240087" cy="288925"/>
          </a:xfrm>
          <a:prstGeom prst="straightConnector1">
            <a:avLst/>
          </a:prstGeom>
          <a:ln w="50800">
            <a:solidFill>
              <a:schemeClr val="bg1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7651" name="Picture 3" descr="C:\Users\Stipe PRO\Documents\Security PhD\Konferencije\110309_Sigurnost gradova 2011\slike\IMG_50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0250" y="3213100"/>
            <a:ext cx="460375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Elipsa 13"/>
          <p:cNvSpPr/>
          <p:nvPr/>
        </p:nvSpPr>
        <p:spPr>
          <a:xfrm rot="1892034">
            <a:off x="7627938" y="4160838"/>
            <a:ext cx="1546225" cy="739775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r-H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smtClean="0"/>
              <a:t>2. Prirodna kontrola pristupa</a:t>
            </a:r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hr-HR" sz="2400" b="1" smtClean="0"/>
              <a:t>usmjeravanje osoba na kretanje prema i kroz štićene zone – osiguravanje znakova i informacija </a:t>
            </a:r>
          </a:p>
          <a:p>
            <a:pPr eaLnBrk="1" hangingPunct="1"/>
            <a:r>
              <a:rPr lang="hr-HR" sz="2400" b="1" smtClean="0"/>
              <a:t>onemogućavanje brzog dolaska i odlaska od potencijalne žrtve</a:t>
            </a:r>
          </a:p>
          <a:p>
            <a:pPr eaLnBrk="1" hangingPunct="1"/>
            <a:r>
              <a:rPr lang="hr-HR" sz="2400" b="1" smtClean="0"/>
              <a:t>onemogućavanje ili predviđanje skrivenih i izoliranih putova te stvaranje alternativnih putova (pothodnici, pješački mostovi, …) </a:t>
            </a:r>
          </a:p>
          <a:p>
            <a:pPr eaLnBrk="1" hangingPunct="1"/>
            <a:endParaRPr lang="hr-HR" sz="2400" b="1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340</TotalTime>
  <Words>201</Words>
  <Application>Microsoft Office PowerPoint</Application>
  <PresentationFormat>On-screen Show (4:3)</PresentationFormat>
  <Paragraphs>48</Paragraphs>
  <Slides>16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Garamond</vt:lpstr>
      <vt:lpstr>Arial</vt:lpstr>
      <vt:lpstr>Calibri</vt:lpstr>
      <vt:lpstr>Stream</vt:lpstr>
      <vt:lpstr>Stream</vt:lpstr>
      <vt:lpstr>PREVENCIJA KRIMINALA KROZ PROJEKTIRANJE OKOLIŠA </vt:lpstr>
      <vt:lpstr>Povijest</vt:lpstr>
      <vt:lpstr>Cilj metode</vt:lpstr>
      <vt:lpstr>Podjela prostora</vt:lpstr>
      <vt:lpstr>3D model</vt:lpstr>
      <vt:lpstr>Osnovni princip</vt:lpstr>
      <vt:lpstr>1. Prirodni nadzor</vt:lpstr>
      <vt:lpstr>Slide 8</vt:lpstr>
      <vt:lpstr>2. Prirodna kontrola pristupa</vt:lpstr>
      <vt:lpstr>Slide 10</vt:lpstr>
      <vt:lpstr>3. Prostorne mjere sigurnosti</vt:lpstr>
      <vt:lpstr>Slide 12</vt:lpstr>
      <vt:lpstr>4. Održavanje</vt:lpstr>
      <vt:lpstr>Slide 14</vt:lpstr>
      <vt:lpstr>Strategije</vt:lpstr>
      <vt:lpstr>Zaključak </vt:lpstr>
    </vt:vector>
  </TitlesOfParts>
  <Company>TECTUS d.o.o.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Kpucic</dc:creator>
  <cp:lastModifiedBy>Kpucic</cp:lastModifiedBy>
  <cp:revision>37</cp:revision>
  <cp:lastPrinted>1601-01-01T00:00:00Z</cp:lastPrinted>
  <dcterms:created xsi:type="dcterms:W3CDTF">2009-03-17T11:35:33Z</dcterms:created>
  <dcterms:modified xsi:type="dcterms:W3CDTF">2011-03-10T11:40:33Z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