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sldIdLst>
    <p:sldId id="256" r:id="rId2"/>
    <p:sldId id="257" r:id="rId3"/>
    <p:sldId id="259" r:id="rId4"/>
    <p:sldId id="258" r:id="rId5"/>
    <p:sldId id="262" r:id="rId6"/>
    <p:sldId id="260" r:id="rId7"/>
    <p:sldId id="261" r:id="rId8"/>
    <p:sldId id="270" r:id="rId9"/>
    <p:sldId id="272" r:id="rId10"/>
    <p:sldId id="263" r:id="rId11"/>
    <p:sldId id="264" r:id="rId12"/>
    <p:sldId id="265" r:id="rId13"/>
    <p:sldId id="266" r:id="rId14"/>
    <p:sldId id="267" r:id="rId15"/>
    <p:sldId id="271" r:id="rId16"/>
    <p:sldId id="269" r:id="rId17"/>
    <p:sldId id="268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1" autoAdjust="0"/>
    <p:restoredTop sz="94643" autoAdjust="0"/>
  </p:normalViewPr>
  <p:slideViewPr>
    <p:cSldViewPr>
      <p:cViewPr varScale="1">
        <p:scale>
          <a:sx n="118" d="100"/>
          <a:sy n="118" d="100"/>
        </p:scale>
        <p:origin x="-13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5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hr-HR"/>
              <a:t>Click to edit Master title style</a:t>
            </a:r>
          </a:p>
        </p:txBody>
      </p:sp>
      <p:sp>
        <p:nvSpPr>
          <p:cNvPr id="41575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hr-HR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F026B-245D-4499-825D-0B5D5BA3B30A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D8314-D4F9-4DF0-9CA9-F2853FF9ABC4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9AB7F4-EEBC-4E5E-8ABC-65EF5CFC2BE9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70527-9BD3-40C1-A2B4-53C1C571E495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DE11B-96F0-4358-AF5C-B01DD0BC5134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FF7625-8D6C-4C36-A131-4FF655530BCF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826F5-AD5D-4A7E-9167-43A8EBE791FA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DAFCD8-8FC1-429B-97DF-C7367E2F52F5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EC401-9B62-4C71-82CC-2F07BCC21B28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409C8F-2300-437E-944B-F8AF2E3E8C04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33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14735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62218F2F-F2DF-4D62-843C-AD6D0175A1D5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1028" name="Rectangle 11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6562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title style</a:t>
            </a:r>
          </a:p>
        </p:txBody>
      </p:sp>
      <p:sp>
        <p:nvSpPr>
          <p:cNvPr id="41473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030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  <p:sldLayoutId id="2147483720" r:id="rId2"/>
    <p:sldLayoutId id="2147483719" r:id="rId3"/>
    <p:sldLayoutId id="2147483718" r:id="rId4"/>
    <p:sldLayoutId id="2147483717" r:id="rId5"/>
    <p:sldLayoutId id="2147483716" r:id="rId6"/>
    <p:sldLayoutId id="2147483715" r:id="rId7"/>
    <p:sldLayoutId id="2147483714" r:id="rId8"/>
    <p:sldLayoutId id="2147483713" r:id="rId9"/>
    <p:sldLayoutId id="2147483712" r:id="rId10"/>
    <p:sldLayoutId id="214748371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3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2800">
          <a:solidFill>
            <a:schemeClr val="bg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2400">
          <a:solidFill>
            <a:schemeClr val="bg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2000">
          <a:solidFill>
            <a:schemeClr val="bg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2000">
          <a:solidFill>
            <a:schemeClr val="bg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2000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2000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2000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20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PROMETNI REDA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785813"/>
            <a:ext cx="386238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hr-HR" sz="4000" smtClean="0"/>
              <a:t>Uloga prometnog redarstva u funkciji sigurnosti grada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143500" y="5286375"/>
            <a:ext cx="3500438" cy="857250"/>
          </a:xfrm>
        </p:spPr>
        <p:txBody>
          <a:bodyPr/>
          <a:lstStyle/>
          <a:p>
            <a:pPr eaLnBrk="1" hangingPunct="1"/>
            <a:r>
              <a:rPr lang="hr-HR" sz="1400" smtClean="0"/>
              <a:t>Robert Mišan</a:t>
            </a:r>
          </a:p>
          <a:p>
            <a:pPr eaLnBrk="1" hangingPunct="1"/>
            <a:r>
              <a:rPr lang="hr-HR" sz="1400" smtClean="0"/>
              <a:t>Ravnatelj Direkcije za prometno redarstvo</a:t>
            </a:r>
          </a:p>
          <a:p>
            <a:pPr eaLnBrk="1" hangingPunct="1"/>
            <a:r>
              <a:rPr lang="hr-HR" sz="1400" smtClean="0"/>
              <a:t>Grada Rijeke</a:t>
            </a:r>
            <a:endParaRPr lang="en-US" sz="1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-disk\Radni\Pazigrad\Prezentacija\Screen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1628775"/>
            <a:ext cx="3333750" cy="44481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3600" smtClean="0"/>
              <a:t>ODABIR PREKRŠAJA</a:t>
            </a:r>
            <a:endParaRPr lang="en-US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3600" smtClean="0"/>
              <a:t>SLIKANJE PREKRŠAJA</a:t>
            </a:r>
            <a:endParaRPr lang="en-US" sz="3600" smtClean="0"/>
          </a:p>
        </p:txBody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4" name="Picture 2" descr="C:\D-disk\Radni\Pazigrad\Prezentacija\Screen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1844675"/>
            <a:ext cx="3333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3600" smtClean="0"/>
              <a:t>LOKACIJA PREKRŠAJA</a:t>
            </a:r>
            <a:endParaRPr lang="en-US" sz="3600" smtClean="0"/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1844675"/>
            <a:ext cx="3333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3600" smtClean="0"/>
              <a:t>PREPOZNAVANJE TABLICE</a:t>
            </a:r>
            <a:endParaRPr lang="en-US" sz="3600" smtClean="0"/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4" name="Picture 2" descr="C:\D-disk\Radni\Pazigrad\Prezentacija\Screen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1846263"/>
            <a:ext cx="3333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3600" smtClean="0"/>
              <a:t>ODABIR ISPISA</a:t>
            </a:r>
            <a:endParaRPr lang="en-US" sz="3600" smtClean="0"/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4" name="Picture 3" descr="C:\D-disk\Radni\Pazigrad\Prezentacija\Screen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1844675"/>
            <a:ext cx="3333750" cy="44481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3600" smtClean="0"/>
              <a:t>OBAVIJEST S UPLATNICOM</a:t>
            </a:r>
            <a:endParaRPr lang="en-US" sz="3600" smtClean="0"/>
          </a:p>
        </p:txBody>
      </p:sp>
      <p:pic>
        <p:nvPicPr>
          <p:cNvPr id="4" name="Content Placeholder 6" descr="Obavijest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82838" y="1341438"/>
            <a:ext cx="4335462" cy="2190750"/>
          </a:xfrm>
          <a:ln w="3175">
            <a:solidFill>
              <a:schemeClr val="tx1"/>
            </a:solidFill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5" name="Content Placeholder 7" descr="Uplatnica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2051050" y="4071938"/>
            <a:ext cx="4899025" cy="2309812"/>
          </a:xfr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Content Placeholder 7" descr="Uplatnica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tretch>
            <a:fillRect/>
          </a:stretch>
        </p:blipFill>
        <p:spPr>
          <a:xfrm>
            <a:off x="2203450" y="3789363"/>
            <a:ext cx="4899025" cy="2309812"/>
          </a:xfr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Content Placeholder 7" descr="Uplatnic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3450" y="3789363"/>
            <a:ext cx="4899025" cy="2309812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3600" smtClean="0"/>
              <a:t>ZAVRŠETAK PROCESA</a:t>
            </a:r>
            <a:endParaRPr lang="en-US" sz="3600" smtClean="0"/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4" name="Content Placeholder 4" descr="Ocitanje barkoda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471738"/>
            <a:ext cx="4038600" cy="3149600"/>
          </a:xfrm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5" name="Content Placeholder 5" descr="Pod brisač - kraj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970463" y="1782763"/>
            <a:ext cx="3394075" cy="4525962"/>
          </a:xfrm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3600" smtClean="0"/>
              <a:t>UREDSKI RAD</a:t>
            </a:r>
            <a:endParaRPr lang="en-US" sz="3600" smtClean="0"/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4" name="Picture 8" descr="C:\D-disk\Radni\Pazigrad\Prezentacija\administr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700213"/>
            <a:ext cx="7820025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3600" smtClean="0"/>
              <a:t>NAREDBE ZA PREMJEŠTANJE VOZILA</a:t>
            </a:r>
            <a:endParaRPr lang="en-US" sz="3600" smtClean="0"/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5" name="Picture 2" descr="C:\D-disk\Radni\Pazigrad\Prezentacija\fo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492375"/>
            <a:ext cx="281940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6" name="Picture 5" descr="C:\D-disk\Radni\Pazigrad\Prezentacija\pau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2997200"/>
            <a:ext cx="3751262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3600" smtClean="0"/>
              <a:t>ANALIZA PODATAKA</a:t>
            </a:r>
            <a:endParaRPr lang="en-US" sz="3600" smtClean="0"/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4" name="Picture 2" descr="C:\D-disk\Radni\Pazigrad\Prezentacija\administr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631950"/>
            <a:ext cx="7961312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hr-HR" sz="2400" b="1" smtClean="0"/>
              <a:t>Nepropisno zaustavljanje i parkiranje, kao i gužve u prometu traže mjere, načine i postupke za rješavanje.</a:t>
            </a:r>
          </a:p>
          <a:p>
            <a:pPr eaLnBrk="1" hangingPunct="1"/>
            <a:endParaRPr lang="hr-HR" sz="2400" b="1" smtClean="0"/>
          </a:p>
          <a:p>
            <a:pPr eaLnBrk="1" hangingPunct="1"/>
            <a:endParaRPr lang="hr-HR" sz="2400" b="1" smtClean="0"/>
          </a:p>
          <a:p>
            <a:pPr eaLnBrk="1" hangingPunct="1"/>
            <a:endParaRPr lang="en-US" smtClean="0"/>
          </a:p>
        </p:txBody>
      </p:sp>
      <p:pic>
        <p:nvPicPr>
          <p:cNvPr id="6" name="Picture 5" descr="pjesacki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896805">
            <a:off x="1087438" y="3105150"/>
            <a:ext cx="2392362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nogostup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221970">
            <a:off x="3073400" y="2687638"/>
            <a:ext cx="2500313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invalidi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25" y="2857500"/>
            <a:ext cx="2500313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hr-HR" smtClean="0"/>
              <a:t>Povijest nastanka:</a:t>
            </a:r>
          </a:p>
          <a:p>
            <a:pPr eaLnBrk="1" hangingPunct="1">
              <a:buFontTx/>
              <a:buNone/>
            </a:pPr>
            <a:r>
              <a:rPr lang="hr-HR" smtClean="0"/>
              <a:t>ZSPC iz 2004. godine: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hr-HR" sz="1400" smtClean="0"/>
              <a:t>poslovi nadzora i premještanja nepropisno zaustavljenih i parkiranih vozila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hr-HR" sz="1400" smtClean="0"/>
              <a:t>poslovi upravljanja prometom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hr-HR" sz="1400" smtClean="0">
                <a:solidFill>
                  <a:srgbClr val="FF0000"/>
                </a:solidFill>
              </a:rPr>
              <a:t>poslovi nadzora prometa u zonama smirenoga prometa i pješačkim zonama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hr-HR" sz="1400" smtClean="0">
                <a:solidFill>
                  <a:srgbClr val="FF0000"/>
                </a:solidFill>
              </a:rPr>
              <a:t>otkrivanje prekršaja pješaka i biciklista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hr-HR" sz="1400" smtClean="0">
                <a:solidFill>
                  <a:srgbClr val="FF0000"/>
                </a:solidFill>
              </a:rPr>
              <a:t>mjerenje brzine kretanja vozila u naseljenim mjestima s fiksno postavljenim (ugrađenim) mjernim uređajima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hr-HR" sz="1400" smtClean="0">
                <a:solidFill>
                  <a:srgbClr val="FF0000"/>
                </a:solidFill>
              </a:rPr>
              <a:t>nadzor traktora, zaprežnih vozila i vozila koja se uključuju u promet na cestu s gradilišta</a:t>
            </a:r>
          </a:p>
          <a:p>
            <a:pPr eaLnBrk="1" hangingPunct="1">
              <a:buFontTx/>
              <a:buNone/>
            </a:pPr>
            <a:endParaRPr lang="hr-HR" sz="1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3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3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hr-HR" sz="3600" smtClean="0"/>
              <a:t>PRAVNA OSNOVA</a:t>
            </a:r>
            <a:endParaRPr lang="en-US" sz="3600" smtClean="0"/>
          </a:p>
        </p:txBody>
      </p:sp>
      <p:sp>
        <p:nvSpPr>
          <p:cNvPr id="441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16150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hr-HR" b="1" smtClean="0"/>
              <a:t>Zakon o sigurnosti prometa na cestama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hr-HR" b="1" i="1" smtClean="0"/>
              <a:t>Pravilnik o uvjetima za obavljanje poslova upravljanja prometom, nadzora i premještanja nepropisno zaustavljenih i parkiranih vozila kada te poslove obavljaju jedinice lokalne samouprave te programu i načinu osposobljavanja službenika</a:t>
            </a:r>
            <a:endParaRPr lang="hr-HR" b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1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41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13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PRAVILNIK</a:t>
            </a:r>
            <a:endParaRPr lang="en-US" smtClean="0"/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hr-HR" sz="1800" b="1" smtClean="0"/>
              <a:t>UVJETI ZA OBAVLJANJE POSLOVA</a:t>
            </a:r>
            <a:endParaRPr lang="hr-HR" sz="1400" b="1" smtClean="0"/>
          </a:p>
          <a:p>
            <a:pPr eaLnBrk="1" hangingPunct="1">
              <a:buFont typeface="Wingdings" pitchFamily="2" charset="2"/>
              <a:buChar char="Ø"/>
            </a:pPr>
            <a:endParaRPr lang="hr-HR" sz="1400" b="1" smtClean="0"/>
          </a:p>
          <a:p>
            <a:pPr eaLnBrk="1" hangingPunct="1">
              <a:buFont typeface="Wingdings" pitchFamily="2" charset="2"/>
              <a:buChar char="Ø"/>
            </a:pPr>
            <a:r>
              <a:rPr lang="hr-HR" sz="1800" b="1" smtClean="0"/>
              <a:t>UVJETI KOJE MORA ISPUNJAVARI PROMETNI REDAR</a:t>
            </a:r>
          </a:p>
          <a:p>
            <a:pPr eaLnBrk="1" hangingPunct="1">
              <a:buFont typeface="Wingdings" pitchFamily="2" charset="2"/>
              <a:buChar char="Ø"/>
            </a:pPr>
            <a:endParaRPr lang="hr-HR" sz="1800" b="1" smtClean="0"/>
          </a:p>
          <a:p>
            <a:pPr eaLnBrk="1" hangingPunct="1">
              <a:buFont typeface="Wingdings" pitchFamily="2" charset="2"/>
              <a:buChar char="Ø"/>
            </a:pPr>
            <a:r>
              <a:rPr lang="hr-HR" sz="1800" b="1" smtClean="0"/>
              <a:t>PROGRAM I NAČIN STRUČNOG OSPOSOBLJAVANJA</a:t>
            </a:r>
          </a:p>
          <a:p>
            <a:pPr eaLnBrk="1" hangingPunct="1">
              <a:buFont typeface="Wingdings" pitchFamily="2" charset="2"/>
              <a:buChar char="Ø"/>
            </a:pPr>
            <a:endParaRPr lang="hr-HR" sz="1800" b="1" smtClean="0"/>
          </a:p>
          <a:p>
            <a:pPr eaLnBrk="1" hangingPunct="1">
              <a:buFont typeface="Wingdings" pitchFamily="2" charset="2"/>
              <a:buChar char="Ø"/>
            </a:pPr>
            <a:r>
              <a:rPr lang="hr-HR" sz="1800" b="1" smtClean="0"/>
              <a:t>OBAVJESTI O POČINJENOM PREKRŠAJU, BLOKOVI ZA MANDATNO KAŽNJAVANJE I OBRASCI OBVEZNIH PREKRŠAJNIH NALOGA</a:t>
            </a:r>
            <a:endParaRPr lang="en-US" sz="18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3600" smtClean="0"/>
              <a:t>ORGANIZACIJA RADA</a:t>
            </a:r>
            <a:endParaRPr lang="en-US" sz="3600" smtClean="0"/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900238"/>
          </a:xfrm>
        </p:spPr>
        <p:txBody>
          <a:bodyPr/>
          <a:lstStyle/>
          <a:p>
            <a:pPr algn="ctr" eaLnBrk="1" hangingPunct="1">
              <a:buFont typeface="Wingdings" pitchFamily="2" charset="2"/>
              <a:buChar char="Ø"/>
            </a:pPr>
            <a:r>
              <a:rPr lang="hr-HR" smtClean="0"/>
              <a:t>kadrovski uvjeti</a:t>
            </a:r>
          </a:p>
          <a:p>
            <a:pPr algn="ctr" eaLnBrk="1" hangingPunct="1">
              <a:buFont typeface="Wingdings" pitchFamily="2" charset="2"/>
              <a:buChar char="Ø"/>
            </a:pPr>
            <a:r>
              <a:rPr lang="hr-HR" smtClean="0"/>
              <a:t>prostorni uvjeti</a:t>
            </a:r>
          </a:p>
          <a:p>
            <a:pPr algn="ctr" eaLnBrk="1" hangingPunct="1">
              <a:buFont typeface="Wingdings" pitchFamily="2" charset="2"/>
              <a:buChar char="Ø"/>
            </a:pPr>
            <a:r>
              <a:rPr lang="hr-HR" smtClean="0"/>
              <a:t>materijalni uvjeti</a:t>
            </a:r>
          </a:p>
          <a:p>
            <a:pPr algn="ctr" eaLnBrk="1" hangingPunct="1">
              <a:buFontTx/>
              <a:buNone/>
            </a:pPr>
            <a:endParaRPr lang="hr-HR" smtClean="0"/>
          </a:p>
          <a:p>
            <a:pPr algn="ctr" eaLnBrk="1" hangingPunct="1">
              <a:buFontTx/>
              <a:buNone/>
            </a:pPr>
            <a:endParaRPr lang="en-US" smtClean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09600" y="3457575"/>
            <a:ext cx="8229600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Ø"/>
              <a:defRPr/>
            </a:pPr>
            <a:r>
              <a:rPr lang="hr-HR" sz="3200" kern="0" dirty="0">
                <a:solidFill>
                  <a:schemeClr val="bg2"/>
                </a:solidFill>
                <a:latin typeface="+mn-lt"/>
              </a:rPr>
              <a:t>prostorno-vremenski hodogram rada</a:t>
            </a:r>
          </a:p>
          <a:p>
            <a:pPr marL="342900" indent="-342900" algn="ctr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Ø"/>
              <a:defRPr/>
            </a:pPr>
            <a:r>
              <a:rPr lang="hr-HR" sz="3200" kern="0" dirty="0">
                <a:solidFill>
                  <a:schemeClr val="bg2"/>
                </a:solidFill>
                <a:latin typeface="+mn-lt"/>
              </a:rPr>
              <a:t>strateški ciljevi</a:t>
            </a:r>
          </a:p>
          <a:p>
            <a:pPr marL="342900" indent="-342900" algn="ctr">
              <a:spcBef>
                <a:spcPct val="20000"/>
              </a:spcBef>
              <a:buClr>
                <a:schemeClr val="bg2"/>
              </a:buClr>
              <a:buSzPct val="70000"/>
              <a:buFont typeface="Wingdings" pitchFamily="2" charset="2"/>
              <a:buChar char="Ø"/>
              <a:defRPr/>
            </a:pPr>
            <a:r>
              <a:rPr lang="hr-HR" sz="3200" kern="0" dirty="0">
                <a:solidFill>
                  <a:schemeClr val="bg2"/>
                </a:solidFill>
                <a:latin typeface="+mn-lt"/>
              </a:rPr>
              <a:t>pozadinski poslovi</a:t>
            </a:r>
          </a:p>
          <a:p>
            <a:pPr marL="342900" indent="-342900" algn="ctr">
              <a:spcBef>
                <a:spcPct val="20000"/>
              </a:spcBef>
              <a:buClr>
                <a:schemeClr val="bg2"/>
              </a:buClr>
              <a:buSzPct val="70000"/>
              <a:defRPr/>
            </a:pPr>
            <a:endParaRPr lang="hr-HR" sz="3200" kern="0" dirty="0">
              <a:solidFill>
                <a:schemeClr val="bg2"/>
              </a:solidFill>
              <a:latin typeface="+mn-lt"/>
            </a:endParaRPr>
          </a:p>
          <a:p>
            <a:pPr marL="342900" indent="-342900" algn="ctr">
              <a:spcBef>
                <a:spcPct val="20000"/>
              </a:spcBef>
              <a:buClr>
                <a:schemeClr val="bg2"/>
              </a:buClr>
              <a:buSzPct val="70000"/>
              <a:defRPr/>
            </a:pPr>
            <a:endParaRPr lang="en-US" sz="3200" kern="0" dirty="0">
              <a:solidFill>
                <a:schemeClr val="bg2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3600" smtClean="0"/>
              <a:t>NAČIN DJELOVANJA</a:t>
            </a:r>
            <a:endParaRPr lang="en-US" sz="3600" smtClean="0"/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3500438"/>
            <a:ext cx="8002587" cy="2625725"/>
          </a:xfrm>
        </p:spPr>
        <p:txBody>
          <a:bodyPr/>
          <a:lstStyle/>
          <a:p>
            <a:pPr algn="ctr" eaLnBrk="1" hangingPunct="1">
              <a:buFont typeface="Wingdings" pitchFamily="2" charset="2"/>
              <a:buChar char="Ø"/>
            </a:pPr>
            <a:r>
              <a:rPr lang="hr-HR" smtClean="0"/>
              <a:t>potpuna informatizacija</a:t>
            </a:r>
          </a:p>
          <a:p>
            <a:pPr algn="ctr" eaLnBrk="1" hangingPunct="1">
              <a:buFont typeface="Wingdings" pitchFamily="2" charset="2"/>
              <a:buChar char="Ø"/>
            </a:pPr>
            <a:r>
              <a:rPr lang="hr-HR" smtClean="0"/>
              <a:t>sustav “Pazigrad”</a:t>
            </a:r>
          </a:p>
          <a:p>
            <a:pPr algn="ctr" eaLnBrk="1" hangingPunct="1">
              <a:buFont typeface="Wingdings" pitchFamily="2" charset="2"/>
              <a:buChar char="Ø"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3600" smtClean="0"/>
              <a:t>OPREMA</a:t>
            </a:r>
            <a:endParaRPr lang="en-US" sz="3600" smtClean="0"/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0483" name="Content Placeholder 3" descr="Uredjaji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95425" y="1600200"/>
            <a:ext cx="61531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3600" smtClean="0"/>
              <a:t>RAD SA MOBILNIM UREĐAJEM</a:t>
            </a:r>
            <a:endParaRPr lang="en-US" sz="3600" smtClean="0"/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4" name="Content Placeholder 3" descr="Redar pise(1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2063" y="1782763"/>
            <a:ext cx="242887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5" name="Content Placeholder 6" descr="Terminal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2427288"/>
            <a:ext cx="4038600" cy="3236912"/>
          </a:xfrm>
          <a:effectLst>
            <a:outerShdw dist="38100" dir="2700000" algn="tl" rotWithShape="0">
              <a:srgbClr val="000000">
                <a:alpha val="39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282</TotalTime>
  <Words>208</Words>
  <Application>Microsoft Office PowerPoint</Application>
  <PresentationFormat>On-screen Show (4:3)</PresentationFormat>
  <Paragraphs>47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Garamond</vt:lpstr>
      <vt:lpstr>Arial</vt:lpstr>
      <vt:lpstr>Calibri</vt:lpstr>
      <vt:lpstr>Wingdings</vt:lpstr>
      <vt:lpstr>Stream</vt:lpstr>
      <vt:lpstr>Stream</vt:lpstr>
      <vt:lpstr>Uloga prometnog redarstva u funkciji sigurnosti grada</vt:lpstr>
      <vt:lpstr>Slide 2</vt:lpstr>
      <vt:lpstr>Slide 3</vt:lpstr>
      <vt:lpstr>PRAVNA OSNOVA</vt:lpstr>
      <vt:lpstr>PRAVILNIK</vt:lpstr>
      <vt:lpstr>ORGANIZACIJA RADA</vt:lpstr>
      <vt:lpstr>NAČIN DJELOVANJA</vt:lpstr>
      <vt:lpstr>OPREMA</vt:lpstr>
      <vt:lpstr>RAD SA MOBILNIM UREĐAJEM</vt:lpstr>
      <vt:lpstr>ODABIR PREKRŠAJA</vt:lpstr>
      <vt:lpstr>SLIKANJE PREKRŠAJA</vt:lpstr>
      <vt:lpstr>LOKACIJA PREKRŠAJA</vt:lpstr>
      <vt:lpstr>PREPOZNAVANJE TABLICE</vt:lpstr>
      <vt:lpstr>ODABIR ISPISA</vt:lpstr>
      <vt:lpstr>OBAVIJEST S UPLATNICOM</vt:lpstr>
      <vt:lpstr>ZAVRŠETAK PROCESA</vt:lpstr>
      <vt:lpstr>UREDSKI RAD</vt:lpstr>
      <vt:lpstr>NAREDBE ZA PREMJEŠTANJE VOZILA</vt:lpstr>
      <vt:lpstr>ANALIZA PODATAKA</vt:lpstr>
      <vt:lpstr>Slide 20</vt:lpstr>
      <vt:lpstr>Slide 21</vt:lpstr>
    </vt:vector>
  </TitlesOfParts>
  <Company>TECTUS d.o.o.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Kpucic</dc:creator>
  <cp:lastModifiedBy>Kpucic</cp:lastModifiedBy>
  <cp:revision>35</cp:revision>
  <cp:lastPrinted>1601-01-01T00:00:00Z</cp:lastPrinted>
  <dcterms:created xsi:type="dcterms:W3CDTF">2009-03-17T11:35:33Z</dcterms:created>
  <dcterms:modified xsi:type="dcterms:W3CDTF">2011-03-10T11:41:38Z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</Properties>
</file>