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6" r:id="rId2"/>
    <p:sldId id="410" r:id="rId3"/>
    <p:sldId id="402" r:id="rId4"/>
    <p:sldId id="450" r:id="rId5"/>
    <p:sldId id="327" r:id="rId6"/>
    <p:sldId id="462" r:id="rId7"/>
    <p:sldId id="464" r:id="rId8"/>
    <p:sldId id="498" r:id="rId9"/>
    <p:sldId id="469" r:id="rId10"/>
    <p:sldId id="467" r:id="rId11"/>
    <p:sldId id="478" r:id="rId12"/>
    <p:sldId id="479" r:id="rId13"/>
    <p:sldId id="476" r:id="rId14"/>
    <p:sldId id="470" r:id="rId15"/>
    <p:sldId id="474" r:id="rId16"/>
    <p:sldId id="475" r:id="rId17"/>
    <p:sldId id="485" r:id="rId18"/>
    <p:sldId id="502" r:id="rId19"/>
    <p:sldId id="504" r:id="rId20"/>
    <p:sldId id="503" r:id="rId21"/>
    <p:sldId id="490" r:id="rId22"/>
    <p:sldId id="471" r:id="rId23"/>
    <p:sldId id="472" r:id="rId24"/>
    <p:sldId id="484" r:id="rId25"/>
    <p:sldId id="401" r:id="rId26"/>
  </p:sldIdLst>
  <p:sldSz cx="9144000" cy="6858000" type="screen4x3"/>
  <p:notesSz cx="6797675" cy="9928225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FF9933"/>
    <a:srgbClr val="FFCC00"/>
    <a:srgbClr val="FF0000"/>
    <a:srgbClr val="808080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65" autoAdjust="0"/>
    <p:restoredTop sz="75529" autoAdjust="0"/>
  </p:normalViewPr>
  <p:slideViewPr>
    <p:cSldViewPr>
      <p:cViewPr>
        <p:scale>
          <a:sx n="95" d="100"/>
          <a:sy n="95" d="100"/>
        </p:scale>
        <p:origin x="-20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48" y="-9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image" Target="../media/image22.emf"/><Relationship Id="rId4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38.emf"/><Relationship Id="rId7" Type="http://schemas.openxmlformats.org/officeDocument/2006/relationships/image" Target="../media/image42.emf"/><Relationship Id="rId12" Type="http://schemas.openxmlformats.org/officeDocument/2006/relationships/image" Target="../media/image47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Relationship Id="rId6" Type="http://schemas.openxmlformats.org/officeDocument/2006/relationships/image" Target="../media/image41.emf"/><Relationship Id="rId11" Type="http://schemas.openxmlformats.org/officeDocument/2006/relationships/image" Target="../media/image46.emf"/><Relationship Id="rId5" Type="http://schemas.openxmlformats.org/officeDocument/2006/relationships/image" Target="../media/image40.emf"/><Relationship Id="rId10" Type="http://schemas.openxmlformats.org/officeDocument/2006/relationships/image" Target="../media/image45.emf"/><Relationship Id="rId4" Type="http://schemas.openxmlformats.org/officeDocument/2006/relationships/image" Target="../media/image39.emf"/><Relationship Id="rId9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13" Type="http://schemas.openxmlformats.org/officeDocument/2006/relationships/image" Target="../media/image60.emf"/><Relationship Id="rId18" Type="http://schemas.openxmlformats.org/officeDocument/2006/relationships/image" Target="../media/image65.emf"/><Relationship Id="rId3" Type="http://schemas.openxmlformats.org/officeDocument/2006/relationships/image" Target="../media/image50.emf"/><Relationship Id="rId7" Type="http://schemas.openxmlformats.org/officeDocument/2006/relationships/image" Target="../media/image54.emf"/><Relationship Id="rId12" Type="http://schemas.openxmlformats.org/officeDocument/2006/relationships/image" Target="../media/image59.emf"/><Relationship Id="rId17" Type="http://schemas.openxmlformats.org/officeDocument/2006/relationships/image" Target="../media/image64.emf"/><Relationship Id="rId2" Type="http://schemas.openxmlformats.org/officeDocument/2006/relationships/image" Target="../media/image49.emf"/><Relationship Id="rId16" Type="http://schemas.openxmlformats.org/officeDocument/2006/relationships/image" Target="../media/image63.emf"/><Relationship Id="rId1" Type="http://schemas.openxmlformats.org/officeDocument/2006/relationships/image" Target="../media/image48.emf"/><Relationship Id="rId6" Type="http://schemas.openxmlformats.org/officeDocument/2006/relationships/image" Target="../media/image53.emf"/><Relationship Id="rId11" Type="http://schemas.openxmlformats.org/officeDocument/2006/relationships/image" Target="../media/image58.emf"/><Relationship Id="rId5" Type="http://schemas.openxmlformats.org/officeDocument/2006/relationships/image" Target="../media/image52.emf"/><Relationship Id="rId15" Type="http://schemas.openxmlformats.org/officeDocument/2006/relationships/image" Target="../media/image62.emf"/><Relationship Id="rId10" Type="http://schemas.openxmlformats.org/officeDocument/2006/relationships/image" Target="../media/image57.emf"/><Relationship Id="rId4" Type="http://schemas.openxmlformats.org/officeDocument/2006/relationships/image" Target="../media/image51.emf"/><Relationship Id="rId9" Type="http://schemas.openxmlformats.org/officeDocument/2006/relationships/image" Target="../media/image56.emf"/><Relationship Id="rId14" Type="http://schemas.openxmlformats.org/officeDocument/2006/relationships/image" Target="../media/image6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BE66A20-E4DA-4089-A594-17F2BA29697D}" type="datetimeFigureOut">
              <a:rPr lang="hr-HR"/>
              <a:pPr>
                <a:defRPr/>
              </a:pPr>
              <a:t>13.10.2010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0A0D0B0-F323-4492-9A54-32A6939257D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265" tIns="45634" rIns="91265" bIns="45634" rtlCol="0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lIns="91265" tIns="45634" rIns="91265" bIns="45634" rtlCol="0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DF093135-E3D2-45EB-9240-3CE0884F1A88}" type="datetimeFigureOut">
              <a:rPr lang="sr-Latn-CS"/>
              <a:pPr>
                <a:defRPr/>
              </a:pPr>
              <a:t>13.10.2010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5" tIns="45634" rIns="91265" bIns="45634" rtlCol="0" anchor="ctr"/>
          <a:lstStyle/>
          <a:p>
            <a:pPr lvl="0"/>
            <a:endParaRPr lang="hr-HR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265" tIns="45634" rIns="91265" bIns="4563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r-HR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4813" cy="496888"/>
          </a:xfrm>
          <a:prstGeom prst="rect">
            <a:avLst/>
          </a:prstGeom>
        </p:spPr>
        <p:txBody>
          <a:bodyPr vert="horz" lIns="91265" tIns="45634" rIns="91265" bIns="45634" rtlCol="0" anchor="b"/>
          <a:lstStyle>
            <a:lvl1pPr algn="l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1275" y="9429750"/>
            <a:ext cx="2944813" cy="496888"/>
          </a:xfrm>
          <a:prstGeom prst="rect">
            <a:avLst/>
          </a:prstGeom>
        </p:spPr>
        <p:txBody>
          <a:bodyPr vert="horz" lIns="91265" tIns="45634" rIns="91265" bIns="45634" rtlCol="0" anchor="b"/>
          <a:lstStyle>
            <a:lvl1pPr algn="r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E878C07-764D-48B4-B1D4-0178321DA57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E490F4-6A97-41D0-9EFC-2ED536086348}" type="slidenum">
              <a:rPr lang="hr-HR" smtClean="0"/>
              <a:pPr>
                <a:defRPr/>
              </a:pPr>
              <a:t>1</a:t>
            </a:fld>
            <a:endParaRPr lang="hr-HR"/>
          </a:p>
        </p:txBody>
      </p:sp>
      <p:pic>
        <p:nvPicPr>
          <p:cNvPr id="14340" name="Picture 7" descr="ISO 9001-14000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3175" y="8102600"/>
            <a:ext cx="1912938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5BCFC5-A96E-4EBE-8EA9-1C7A8E499E4B}" type="slidenum">
              <a:rPr lang="hr-HR" smtClean="0"/>
              <a:pPr>
                <a:defRPr/>
              </a:pPr>
              <a:t>3</a:t>
            </a:fld>
            <a:endParaRPr lang="hr-HR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0275" y="6889750"/>
            <a:ext cx="123507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7302FF3-7B4D-48AA-9384-D9A8163D0FB3}" type="slidenum">
              <a:rPr lang="hr-HR" smtClean="0"/>
              <a:pPr>
                <a:defRPr/>
              </a:pPr>
              <a:t>5</a:t>
            </a:fld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endParaRPr lang="hr-HR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536ECF-B425-48C1-B466-DD9578C1C473}" type="slidenum">
              <a:rPr lang="hr-HR" smtClean="0"/>
              <a:pPr>
                <a:defRPr/>
              </a:pPr>
              <a:t>7</a:t>
            </a:fld>
            <a:endParaRPr lang="hr-H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buFontTx/>
              <a:buChar char="-"/>
            </a:pPr>
            <a:r>
              <a:rPr lang="hr-HR" smtClean="0"/>
              <a:t>Tokom vremena sve analogne kamere se zamjenjuju digitalnim </a:t>
            </a:r>
          </a:p>
          <a:p>
            <a:pPr algn="just">
              <a:buFontTx/>
              <a:buChar char="-"/>
            </a:pPr>
            <a:r>
              <a:rPr lang="hr-HR" smtClean="0"/>
              <a:t> po potrebi se ugrađuje kontrola pristupa, protuprovala i vatrodojava </a:t>
            </a:r>
          </a:p>
          <a:p>
            <a:pPr algn="just">
              <a:buFontTx/>
              <a:buChar char="-"/>
            </a:pPr>
            <a:r>
              <a:rPr lang="hr-HR" smtClean="0"/>
              <a:t>moguća integracija sa sustavom BMS  (stanje tehničkih alarma (temperatura, razni nivoi, tlakovi) se prikazuju u dojavnom centru)</a:t>
            </a:r>
          </a:p>
          <a:p>
            <a:pPr algn="just">
              <a:buFontTx/>
              <a:buChar char="-"/>
            </a:pPr>
            <a:r>
              <a:rPr lang="hr-HR" smtClean="0"/>
              <a:t> moguća je i interakcija s izvršnim elementima (paljenje i gašenje uređaja i sl.)</a:t>
            </a:r>
          </a:p>
          <a:p>
            <a:endParaRPr lang="hr-H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A1522A-4A6D-417B-9275-7D432BA2F9DB}" type="slidenum">
              <a:rPr lang="hr-HR" smtClean="0"/>
              <a:pPr>
                <a:defRPr/>
              </a:pPr>
              <a:t>11</a:t>
            </a:fld>
            <a:endParaRPr lang="hr-H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C4A2C3-D7C0-4B3F-999A-F7FB810A5903}" type="slidenum">
              <a:rPr lang="hr-HR" smtClean="0"/>
              <a:pPr>
                <a:defRPr/>
              </a:pPr>
              <a:t>13</a:t>
            </a:fld>
            <a:endParaRPr lang="hr-H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272C11-96FC-47DA-A132-D82066531AE2}" type="slidenum">
              <a:rPr lang="hr-HR" smtClean="0"/>
              <a:pPr>
                <a:defRPr/>
              </a:pPr>
              <a:t>25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-4445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r">
              <a:defRPr sz="4000">
                <a:solidFill>
                  <a:srgbClr val="FF0000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1670" y="3571876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hr-H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714488"/>
            <a:ext cx="8286808" cy="485778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0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28596" y="0"/>
            <a:ext cx="8215370" cy="12144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hr-H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57430"/>
            <a:ext cx="4038600" cy="4286280"/>
          </a:xfrm>
        </p:spPr>
        <p:txBody>
          <a:bodyPr>
            <a:normAutofit/>
          </a:bodyPr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57430"/>
            <a:ext cx="4038600" cy="4286280"/>
          </a:xfrm>
        </p:spPr>
        <p:txBody>
          <a:bodyPr>
            <a:normAutofit/>
          </a:bodyPr>
          <a:lstStyle>
            <a:lvl1pPr>
              <a:defRPr sz="2400">
                <a:latin typeface="Calibri" pitchFamily="34" charset="0"/>
              </a:defRPr>
            </a:lvl1pPr>
            <a:lvl2pPr>
              <a:defRPr sz="2000">
                <a:latin typeface="Calibri" pitchFamily="34" charset="0"/>
              </a:defRPr>
            </a:lvl2pPr>
            <a:lvl3pPr>
              <a:defRPr sz="1800">
                <a:latin typeface="Calibri" pitchFamily="34" charset="0"/>
              </a:defRPr>
            </a:lvl3pPr>
            <a:lvl4pPr>
              <a:defRPr sz="1600">
                <a:latin typeface="Calibri" pitchFamily="34" charset="0"/>
              </a:defRPr>
            </a:lvl4pPr>
            <a:lvl5pPr>
              <a:defRPr sz="160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5786478" cy="114298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2500306"/>
            <a:ext cx="4040188" cy="639762"/>
          </a:xfrm>
          <a:solidFill>
            <a:srgbClr val="C00000"/>
          </a:solidFill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3438" y="2500306"/>
            <a:ext cx="4041775" cy="639762"/>
          </a:xfrm>
          <a:solidFill>
            <a:srgbClr val="C00000"/>
          </a:solidFill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3438" y="3214686"/>
            <a:ext cx="4041775" cy="3522660"/>
          </a:xfrm>
        </p:spPr>
        <p:txBody>
          <a:bodyPr>
            <a:normAutofit/>
          </a:bodyPr>
          <a:lstStyle>
            <a:lvl1pPr>
              <a:defRPr sz="2000">
                <a:latin typeface="Calibri" pitchFamily="34" charset="0"/>
              </a:defRPr>
            </a:lvl1pPr>
            <a:lvl2pPr>
              <a:defRPr sz="1800">
                <a:latin typeface="Calibri" pitchFamily="34" charset="0"/>
              </a:defRPr>
            </a:lvl2pPr>
            <a:lvl3pPr>
              <a:defRPr sz="1600">
                <a:latin typeface="Calibri" pitchFamily="34" charset="0"/>
              </a:defRPr>
            </a:lvl3pPr>
            <a:lvl4pPr>
              <a:defRPr sz="1400">
                <a:latin typeface="Calibri" pitchFamily="34" charset="0"/>
              </a:defRPr>
            </a:lvl4pPr>
            <a:lvl5pPr>
              <a:defRPr sz="14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5786478" cy="1142984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596" y="3214686"/>
            <a:ext cx="4040188" cy="3482981"/>
          </a:xfrm>
        </p:spPr>
        <p:txBody>
          <a:bodyPr>
            <a:normAutofit/>
          </a:bodyPr>
          <a:lstStyle>
            <a:lvl1pPr>
              <a:defRPr sz="2000">
                <a:latin typeface="Calibri" pitchFamily="34" charset="0"/>
              </a:defRPr>
            </a:lvl1pPr>
            <a:lvl2pPr>
              <a:defRPr sz="1800">
                <a:latin typeface="Calibri" pitchFamily="34" charset="0"/>
              </a:defRPr>
            </a:lvl2pPr>
            <a:lvl3pPr>
              <a:defRPr sz="1600">
                <a:latin typeface="Calibri" pitchFamily="34" charset="0"/>
              </a:defRPr>
            </a:lvl3pPr>
            <a:lvl4pPr>
              <a:defRPr sz="1400">
                <a:latin typeface="Calibri" pitchFamily="34" charset="0"/>
              </a:defRPr>
            </a:lvl4pPr>
            <a:lvl5pPr>
              <a:defRPr sz="1400">
                <a:latin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r-H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latin typeface="Calibri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596" y="0"/>
            <a:ext cx="5857916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hr-HR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8AAFA9B4-2327-4EC1-B680-EDCC4E53E53C}" type="datetimeFigureOut">
              <a:rPr lang="sr-Latn-CS"/>
              <a:pPr>
                <a:defRPr/>
              </a:pPr>
              <a:t>13.10.2010</a:t>
            </a:fld>
            <a:endParaRPr lang="hr-H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771230E8-4B9C-4503-A3C1-DC12DCF8863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28625" y="1714500"/>
            <a:ext cx="8143875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834438" y="214313"/>
            <a:ext cx="309562" cy="7715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pic>
        <p:nvPicPr>
          <p:cNvPr id="1028" name="Picture 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214313"/>
            <a:ext cx="307975" cy="771525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0" y="1285875"/>
            <a:ext cx="9144000" cy="2857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hr-HR" sz="1000" dirty="0">
                <a:latin typeface="Calibri" pitchFamily="34" charset="0"/>
              </a:rPr>
              <a:t>CENTRALNI NADZOR I UPRAVLJANJE - AUTOMATIZACIJA OBJEKATA - SPECIJALNE DETEKCIJE - SUSTAVI ZAKLJUČAVANJA - SUSTAVI NAPLATE PARKIRANJA -   VLASTITI RAZVOJ</a:t>
            </a:r>
          </a:p>
        </p:txBody>
      </p:sp>
      <p:sp>
        <p:nvSpPr>
          <p:cNvPr id="17" name="Rectangle 16"/>
          <p:cNvSpPr/>
          <p:nvPr/>
        </p:nvSpPr>
        <p:spPr>
          <a:xfrm rot="16200000">
            <a:off x="-2500313" y="4071938"/>
            <a:ext cx="5286375" cy="28575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hr-HR" sz="1000" dirty="0">
                <a:latin typeface="Calibri" pitchFamily="34" charset="0"/>
              </a:rPr>
              <a:t>VATRODOJAVA - PLINODOJAVA – PROTUPROVALA - VIDEO NADZOR - KONTROLA PRISTUPA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28625" y="285750"/>
            <a:ext cx="8215313" cy="6429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1032" name="Title Placeholder 9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15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hr-HR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7" r:id="rId2"/>
    <p:sldLayoutId id="2147483659" r:id="rId3"/>
    <p:sldLayoutId id="2147483656" r:id="rId4"/>
    <p:sldLayoutId id="2147483655" r:id="rId5"/>
    <p:sldLayoutId id="2147483660" r:id="rId6"/>
    <p:sldLayoutId id="2147483661" r:id="rId7"/>
    <p:sldLayoutId id="2147483654" r:id="rId8"/>
    <p:sldLayoutId id="2147483662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18" Type="http://schemas.openxmlformats.org/officeDocument/2006/relationships/oleObject" Target="../embeddings/oleObject34.bin"/><Relationship Id="rId3" Type="http://schemas.openxmlformats.org/officeDocument/2006/relationships/oleObject" Target="../embeddings/oleObject19.bin"/><Relationship Id="rId21" Type="http://schemas.openxmlformats.org/officeDocument/2006/relationships/oleObject" Target="../embeddings/oleObject37.bin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9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5.bin"/><Relationship Id="rId4" Type="http://schemas.openxmlformats.org/officeDocument/2006/relationships/oleObject" Target="../embeddings/oleObject20.bin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Relationship Id="rId22" Type="http://schemas.openxmlformats.org/officeDocument/2006/relationships/oleObject" Target="../embeddings/oleObject38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8.png"/><Relationship Id="rId3" Type="http://schemas.openxmlformats.org/officeDocument/2006/relationships/image" Target="../media/image12.emf"/><Relationship Id="rId7" Type="http://schemas.openxmlformats.org/officeDocument/2006/relationships/hyperlink" Target="http://d957303.u48.avalon.hr/wp-content/uploads/2009/02/vatra2.jpg" TargetMode="External"/><Relationship Id="rId12" Type="http://schemas.openxmlformats.org/officeDocument/2006/relationships/hyperlink" Target="http://d957303.u48.avalon.hr/wp-content/uploads/2009/02/kontrola-pristupa-4.gif" TargetMode="External"/><Relationship Id="rId1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jpeg"/><Relationship Id="rId11" Type="http://schemas.openxmlformats.org/officeDocument/2006/relationships/image" Target="../media/image17.png"/><Relationship Id="rId5" Type="http://schemas.openxmlformats.org/officeDocument/2006/relationships/hyperlink" Target="http://www.ipcamerashelp.com/wp-content/uploads/2009/07/snc-rh124_snc-rh164_a1news-300x300.jpg" TargetMode="External"/><Relationship Id="rId15" Type="http://schemas.openxmlformats.org/officeDocument/2006/relationships/hyperlink" Target="http://images.google.com/imgres?imgurl=http://www.domoticaforum.eu/uploaded/evja78/2009128122221_girahome.GIF&amp;imgrefurl=http://www.domoticaforum.eu/viewtopic.php?t=4061&amp;usg=__voOwr8t4bRpjhAj9_n4BvmHVXIA=&amp;h=802&amp;w=1032&amp;sz=124&amp;hl=hr&amp;start=16&amp;um=1&amp;itbs=1&amp;tbnid=Fv2VgZsy-yjiZM:&amp;tbnh=117&amp;tbnw=150&amp;prev=/images?q=automatisation+gira&amp;hl=hr&amp;rls=com.microsoft:*:IE-SearchBox&amp;sa=G&amp;um=1" TargetMode="External"/><Relationship Id="rId10" Type="http://schemas.openxmlformats.org/officeDocument/2006/relationships/hyperlink" Target="http://d957303.u48.avalon.hr/wp-content/uploads/2009/02/plinodojava-2.gif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6.wmf"/><Relationship Id="rId1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smtClean="0"/>
              <a:t>Tehnomobil</a:t>
            </a:r>
          </a:p>
        </p:txBody>
      </p:sp>
      <p:sp>
        <p:nvSpPr>
          <p:cNvPr id="13314" name="Subtitle 3"/>
          <p:cNvSpPr>
            <a:spLocks noGrp="1"/>
          </p:cNvSpPr>
          <p:nvPr>
            <p:ph type="subTitle" idx="1"/>
          </p:nvPr>
        </p:nvSpPr>
        <p:spPr>
          <a:xfrm>
            <a:off x="2071688" y="3571875"/>
            <a:ext cx="6400800" cy="1752600"/>
          </a:xfrm>
        </p:spPr>
        <p:txBody>
          <a:bodyPr/>
          <a:lstStyle/>
          <a:p>
            <a:r>
              <a:rPr lang="hr-HR" smtClean="0"/>
              <a:t>Primjena u praksi: tehnička zaštita škola danas i sutra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Zatečeni sustavi video nadzora na školama</a:t>
            </a:r>
          </a:p>
        </p:txBody>
      </p:sp>
      <p:pic>
        <p:nvPicPr>
          <p:cNvPr id="58370" name="Picture 6" descr="C:\Documents and Settings\mvjekoslav\Desktop\SKOLE SPLI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1428750"/>
            <a:ext cx="8415337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TextBox 7"/>
          <p:cNvSpPr txBox="1">
            <a:spLocks noChangeArrowheads="1"/>
          </p:cNvSpPr>
          <p:nvPr/>
        </p:nvSpPr>
        <p:spPr bwMode="auto">
          <a:xfrm>
            <a:off x="731838" y="4611688"/>
            <a:ext cx="7858125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analogni sustavi neovisno postavljeni, bez mogućnosti udaljenog nadzora 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snimku i «živu» sliku nadzire u pravilu samo ravnatelj škole, koji najčešće može analizirati situacije 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sustavi neodržavani i u lošem stanju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oprema različitih proizvođača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trajanje zapisa nedefinirano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ne postoji razrađeno postupanje u slučaju incidenta</a:t>
            </a:r>
          </a:p>
          <a:p>
            <a:pPr>
              <a:buFont typeface="Arial" charset="0"/>
              <a:buChar char="•"/>
            </a:pPr>
            <a:r>
              <a:rPr lang="hr-HR" sz="1600" b="1">
                <a:latin typeface="Calibri" pitchFamily="34" charset="0"/>
              </a:rPr>
              <a:t> van radnog vremena škole sustav nije nadziran</a:t>
            </a:r>
          </a:p>
          <a:p>
            <a:endParaRPr lang="hr-HR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Rješenje za projekt splitskih škola - digitalizacija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3" y="1246188"/>
            <a:ext cx="81153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6"/>
          <p:cNvSpPr txBox="1">
            <a:spLocks noChangeArrowheads="1"/>
          </p:cNvSpPr>
          <p:nvPr/>
        </p:nvSpPr>
        <p:spPr bwMode="auto">
          <a:xfrm>
            <a:off x="4643438" y="4429125"/>
            <a:ext cx="1857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1200" b="1">
                <a:latin typeface="Calibri" pitchFamily="34" charset="0"/>
              </a:rPr>
              <a:t>DOJAVA IZ ŠKOLE</a:t>
            </a:r>
          </a:p>
        </p:txBody>
      </p:sp>
      <p:sp>
        <p:nvSpPr>
          <p:cNvPr id="60420" name="TextBox 7"/>
          <p:cNvSpPr txBox="1">
            <a:spLocks noChangeArrowheads="1"/>
          </p:cNvSpPr>
          <p:nvPr/>
        </p:nvSpPr>
        <p:spPr bwMode="auto">
          <a:xfrm>
            <a:off x="395288" y="5103813"/>
            <a:ext cx="70913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hr-HR" sz="1200"/>
              <a:t> </a:t>
            </a:r>
            <a:r>
              <a:rPr lang="hr-HR" sz="1200" b="1">
                <a:latin typeface="Calibri" pitchFamily="34" charset="0"/>
              </a:rPr>
              <a:t>racionalizacija – uključivanje postojecih ispravnih kamera u sustav  preko videoservera</a:t>
            </a:r>
          </a:p>
          <a:p>
            <a:pPr>
              <a:buFont typeface="Arial" charset="0"/>
              <a:buChar char="•"/>
            </a:pPr>
            <a:r>
              <a:rPr lang="hr-HR" sz="1200" b="1">
                <a:latin typeface="Calibri" pitchFamily="34" charset="0"/>
              </a:rPr>
              <a:t> dodavanje novih digitalnih (PTZ) kamera na kritičnim mjestima</a:t>
            </a:r>
          </a:p>
          <a:p>
            <a:pPr>
              <a:buFont typeface="Arial" charset="0"/>
              <a:buChar char="•"/>
            </a:pPr>
            <a:r>
              <a:rPr lang="hr-HR" sz="1200" b="1">
                <a:latin typeface="Calibri" pitchFamily="34" charset="0"/>
              </a:rPr>
              <a:t> ravnatelju se ostavlja mogućnost praćenja i pregleda snimke </a:t>
            </a:r>
          </a:p>
          <a:p>
            <a:pPr>
              <a:buFont typeface="Arial" charset="0"/>
              <a:buChar char="•"/>
            </a:pPr>
            <a:r>
              <a:rPr lang="hr-HR" sz="1200" b="1">
                <a:latin typeface="Calibri" pitchFamily="34" charset="0"/>
              </a:rPr>
              <a:t> sustav nadzire ovlašteni djelatnik u video centru</a:t>
            </a:r>
          </a:p>
          <a:p>
            <a:pPr>
              <a:buFont typeface="Arial" charset="0"/>
              <a:buChar char="•"/>
            </a:pPr>
            <a:r>
              <a:rPr lang="hr-HR" sz="1200" b="1">
                <a:latin typeface="Calibri" pitchFamily="34" charset="0"/>
              </a:rPr>
              <a:t> sustav je nadziran 24 sata dnevno</a:t>
            </a:r>
          </a:p>
          <a:p>
            <a:pPr>
              <a:buFont typeface="Arial" charset="0"/>
              <a:buChar char="•"/>
            </a:pPr>
            <a:r>
              <a:rPr lang="hr-HR" sz="1200" b="1">
                <a:latin typeface="Calibri" pitchFamily="34" charset="0"/>
              </a:rPr>
              <a:t> organizirano je preventivno i interventno održavanje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Princip umrežavanja</a:t>
            </a:r>
          </a:p>
        </p:txBody>
      </p:sp>
      <p:pic>
        <p:nvPicPr>
          <p:cNvPr id="4" name="Picture 3" descr="SKOLE2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643063"/>
            <a:ext cx="8191500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Komponente sustava</a:t>
            </a:r>
          </a:p>
        </p:txBody>
      </p:sp>
      <p:sp>
        <p:nvSpPr>
          <p:cNvPr id="47106" name="Rectangle 3"/>
          <p:cNvSpPr txBox="1">
            <a:spLocks/>
          </p:cNvSpPr>
          <p:nvPr/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Kamere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Pokretne, fiksne, u boji, kućišta zaštićena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Medij prijenosa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CARNET mreža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Educiranost osoblja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Osposobljenost i stručnost osoblja za uočene probleme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Integracija postojećih sustava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Povezivanje sa razglasom škole, vatrodojave i protuprovale, te ostali sustavi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Umrežavanje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Mogućnost daljinskog nadzora iz različitih centara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Mjesto nadzora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Mjesto svih informacija i donošenja odluke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Intervencija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Djelovanje i nalaženje rješenja problema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Scenarij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Izrađene skice i postupci za pojedine situacije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800">
                <a:latin typeface="Calibri" pitchFamily="34" charset="0"/>
              </a:rPr>
              <a:t>Reakcija</a:t>
            </a:r>
          </a:p>
          <a:p>
            <a:pPr marL="1143000" lvl="2" indent="-2286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hr-HR" sz="1200">
                <a:latin typeface="Calibri" pitchFamily="34" charset="0"/>
              </a:rPr>
              <a:t>Djelovanje svih nadležnih odgojno obrazovnih službi i institucija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Content Placeholder 1"/>
          <p:cNvSpPr>
            <a:spLocks noGrp="1"/>
          </p:cNvSpPr>
          <p:nvPr>
            <p:ph idx="1"/>
          </p:nvPr>
        </p:nvSpPr>
        <p:spPr>
          <a:xfrm>
            <a:off x="428625" y="1714500"/>
            <a:ext cx="8715375" cy="4857750"/>
          </a:xfrm>
        </p:spPr>
        <p:txBody>
          <a:bodyPr/>
          <a:lstStyle/>
          <a:p>
            <a:r>
              <a:rPr lang="hr-HR" smtClean="0"/>
              <a:t>Umreženo 25 splitskih osnovnih škola u jedan nadzorni centar.</a:t>
            </a:r>
          </a:p>
          <a:p>
            <a:endParaRPr lang="hr-HR" smtClean="0"/>
          </a:p>
          <a:p>
            <a:r>
              <a:rPr lang="hr-HR" smtClean="0"/>
              <a:t>Stručno vođenje i održavanje 157 kamera, 25 servera, 3 klijenta.</a:t>
            </a:r>
          </a:p>
          <a:p>
            <a:endParaRPr lang="hr-HR" smtClean="0"/>
          </a:p>
          <a:p>
            <a:r>
              <a:rPr lang="hr-HR" smtClean="0"/>
              <a:t>Zaštitari prvi vrše nadzor i djeluju na pojavu incidentnih situacija.</a:t>
            </a:r>
          </a:p>
          <a:p>
            <a:endParaRPr lang="hr-HR" smtClean="0"/>
          </a:p>
          <a:p>
            <a:r>
              <a:rPr lang="hr-HR" smtClean="0"/>
              <a:t>Realizirana ideja 24 satnog nadzora, preventivnih obilazaka  i hitne intervencije po potrebi.</a:t>
            </a:r>
          </a:p>
          <a:p>
            <a:endParaRPr lang="hr-HR" smtClean="0"/>
          </a:p>
          <a:p>
            <a:r>
              <a:rPr lang="hr-HR" smtClean="0"/>
              <a:t>Troškovi nadzora svedeni na razumne okvire.</a:t>
            </a:r>
          </a:p>
          <a:p>
            <a:pPr>
              <a:buFontTx/>
              <a:buNone/>
            </a:pPr>
            <a:endParaRPr lang="hr-HR" smtClean="0"/>
          </a:p>
        </p:txBody>
      </p:sp>
      <p:sp>
        <p:nvSpPr>
          <p:cNvPr id="49154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Trenutni oblik sustava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r-HR" dirty="0" smtClean="0"/>
              <a:t>koncept tehničke zaštite za obrazovne ustanove</a:t>
            </a:r>
            <a:br>
              <a:rPr lang="hr-HR" dirty="0" smtClean="0"/>
            </a:br>
            <a:r>
              <a:rPr lang="hr-HR" dirty="0" smtClean="0"/>
              <a:t>Pogled na sutra</a:t>
            </a:r>
            <a:endParaRPr lang="hr-HR" dirty="0"/>
          </a:p>
        </p:txBody>
      </p:sp>
      <p:sp>
        <p:nvSpPr>
          <p:cNvPr id="50178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600" smtClean="0"/>
              <a:t>O Tehnomobilu</a:t>
            </a:r>
          </a:p>
          <a:p>
            <a:endParaRPr lang="hr-HR" sz="1600" smtClean="0"/>
          </a:p>
          <a:p>
            <a:r>
              <a:rPr lang="hr-HR" sz="1600" smtClean="0"/>
              <a:t>Projekt video nadzora splitskih osnovnih škola</a:t>
            </a:r>
          </a:p>
          <a:p>
            <a:endParaRPr lang="hr-HR" sz="1600" smtClean="0"/>
          </a:p>
          <a:p>
            <a:r>
              <a:rPr lang="hr-HR" sz="1600" smtClean="0">
                <a:solidFill>
                  <a:srgbClr val="C00000"/>
                </a:solidFill>
              </a:rPr>
              <a:t>Koncept tehničke zaštite za obrazovne ustanove pogled na sutra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Inženjering i konzalting kroz sve faze projekta:</a:t>
            </a:r>
          </a:p>
        </p:txBody>
      </p:sp>
      <p:sp>
        <p:nvSpPr>
          <p:cNvPr id="51202" name="Rectangle 3"/>
          <p:cNvSpPr txBox="1">
            <a:spLocks/>
          </p:cNvSpPr>
          <p:nvPr/>
        </p:nvSpPr>
        <p:spPr bwMode="auto">
          <a:xfrm>
            <a:off x="457200" y="1700213"/>
            <a:ext cx="8229600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Izrada studije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Gdje, što i zašto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Izrada projekte dokumentacije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Tehničko rješenje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Izvedba projekta faza implementacije sustava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Izvedba sustava po fazama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Edukacija osoblja i interakcija sa stručnim službama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Stručna pomoć i djelovanje, te prevencija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Izrada scenarija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Za pojedine situacije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Plan održavanja i servis sustava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Funkcionalnost sustava i produljenje životnog vijeka sustava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>
                <a:latin typeface="Calibri" pitchFamily="34" charset="0"/>
              </a:rPr>
              <a:t>Revizija i poboljšanja vezana sa životnim vijekom sustava</a:t>
            </a:r>
          </a:p>
          <a:p>
            <a:pPr marL="1143000" lvl="2" indent="-2286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hr-HR" sz="1400">
                <a:latin typeface="Calibri" pitchFamily="34" charset="0"/>
              </a:rPr>
              <a:t>Nadogradnje sustava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57188" y="357188"/>
            <a:ext cx="6389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hr-HR" sz="2800" b="1">
                <a:solidFill>
                  <a:schemeClr val="bg1"/>
                </a:solidFill>
                <a:latin typeface="Calibri" pitchFamily="34" charset="0"/>
              </a:rPr>
              <a:t>Nove tehnologije za optimizaciju troškova</a:t>
            </a:r>
            <a:endParaRPr lang="en-US" sz="28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700213"/>
            <a:ext cx="8543925" cy="442595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HD rezolucija slika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Široki dinamički raspon / View-DR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2D/3D  dinamičko gušenje šuma / XDNR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Poboljšanje vidljivosti / Visibility Enhancer 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Inteligentna video i audio analiza / DEPA Advance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latin typeface="Calibri" pitchFamily="34" charset="0"/>
              <a:cs typeface="+mn-cs"/>
            </a:endParaRP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773238"/>
            <a:ext cx="552450" cy="266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222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3357563"/>
            <a:ext cx="6381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222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2205038"/>
            <a:ext cx="1076325" cy="323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223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92950" y="1773238"/>
            <a:ext cx="1712913" cy="500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71550" y="4437063"/>
            <a:ext cx="65532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hr-HR" i="1" kern="0" dirty="0">
                <a:latin typeface="Calibri" pitchFamily="34" charset="0"/>
              </a:rPr>
              <a:t>Preporuka za obrazovne ustanove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hr-HR" i="1" kern="0" dirty="0">
                <a:latin typeface="Calibri" pitchFamily="34" charset="0"/>
              </a:rPr>
              <a:t>	Naše mišljenje je da treba izabrati vodeću tehnologiju - to će dati najviše za uloženu vrijednost  koja neće biti zastarjela duži vremenski period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>
          <a:xfrm>
            <a:off x="428625" y="0"/>
            <a:ext cx="7527925" cy="1143000"/>
          </a:xfrm>
        </p:spPr>
        <p:txBody>
          <a:bodyPr/>
          <a:lstStyle/>
          <a:p>
            <a:r>
              <a:rPr lang="hr-HR" smtClean="0"/>
              <a:t>SONY SNC-CH140, HD, rezolucija 1280x720</a:t>
            </a:r>
          </a:p>
        </p:txBody>
      </p:sp>
      <p:pic>
        <p:nvPicPr>
          <p:cNvPr id="53250" name="Picture 2" descr="C:\Users\sdarko\Documents\tehnomobil\Ponude\Prezentecije 2010\Mladen C&amp;M komparacija kamera\20100616_112531_109_(1)_SNC-CH140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50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>
          <a:xfrm>
            <a:off x="428625" y="0"/>
            <a:ext cx="5857875" cy="1143000"/>
          </a:xfrm>
        </p:spPr>
        <p:txBody>
          <a:bodyPr/>
          <a:lstStyle/>
          <a:p>
            <a:r>
              <a:rPr lang="hr-HR" smtClean="0"/>
              <a:t>SNC CM-120, MegaPixel 1,3 </a:t>
            </a:r>
          </a:p>
        </p:txBody>
      </p:sp>
      <p:pic>
        <p:nvPicPr>
          <p:cNvPr id="54274" name="Picture 2" descr="C:\Users\sdarko\Documents\tehnomobil\Ponude\Prezentecije 2010\Mladen C&amp;M komparacija kamera\20100616_112531_203_(3)_SNC-CM120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773238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hr-HR" dirty="0" smtClean="0"/>
              <a:t>O tehnomobilu</a:t>
            </a:r>
            <a:endParaRPr lang="hr-HR" dirty="0"/>
          </a:p>
        </p:txBody>
      </p:sp>
      <p:sp>
        <p:nvSpPr>
          <p:cNvPr id="15362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600" smtClean="0">
                <a:solidFill>
                  <a:srgbClr val="C00000"/>
                </a:solidFill>
              </a:rPr>
              <a:t>O Tehnomobilu</a:t>
            </a:r>
          </a:p>
          <a:p>
            <a:endParaRPr lang="hr-HR" sz="1600" smtClean="0"/>
          </a:p>
          <a:p>
            <a:r>
              <a:rPr lang="hr-HR" sz="1600" smtClean="0"/>
              <a:t>Projekt video nadzora splitskih osnovnih škola</a:t>
            </a:r>
          </a:p>
          <a:p>
            <a:endParaRPr lang="hr-HR" sz="1600" smtClean="0"/>
          </a:p>
          <a:p>
            <a:r>
              <a:rPr lang="hr-HR" sz="1600" smtClean="0"/>
              <a:t>Koncept tehničke zaštite za obrazovne ustanove pogled na sutra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>
          <a:xfrm>
            <a:off x="428625" y="0"/>
            <a:ext cx="5857875" cy="1143000"/>
          </a:xfrm>
        </p:spPr>
        <p:txBody>
          <a:bodyPr/>
          <a:lstStyle/>
          <a:p>
            <a:r>
              <a:rPr lang="hr-HR" smtClean="0"/>
              <a:t>SONY SSC-E473E, analogna </a:t>
            </a:r>
          </a:p>
        </p:txBody>
      </p:sp>
      <p:pic>
        <p:nvPicPr>
          <p:cNvPr id="55298" name="Picture 2" descr="C:\Users\sdarko\Documents\tehnomobil\Ponude\Prezentecije 2010\Mladen C&amp;M komparacija kamera\20100616_112531_172_(4)_SSC-E473P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989138"/>
            <a:ext cx="576103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 txBox="1">
            <a:spLocks/>
          </p:cNvSpPr>
          <p:nvPr/>
        </p:nvSpPr>
        <p:spPr bwMode="auto">
          <a:xfrm>
            <a:off x="395288" y="333375"/>
            <a:ext cx="835342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hr-HR" sz="2800" b="1">
                <a:solidFill>
                  <a:schemeClr val="bg1"/>
                </a:solidFill>
                <a:latin typeface="Calibri" pitchFamily="34" charset="0"/>
              </a:rPr>
              <a:t>Kako izbor tehnologije utječe na projekt</a:t>
            </a: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57200" y="1700213"/>
            <a:ext cx="8543925" cy="4968875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Prikazane 3 kamere 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Nova HD tehnologija SONY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Klasična </a:t>
            </a:r>
            <a:r>
              <a:rPr lang="hr-HR" sz="2400" kern="0" dirty="0" err="1">
                <a:latin typeface="Calibri" pitchFamily="34" charset="0"/>
                <a:cs typeface="+mn-cs"/>
              </a:rPr>
              <a:t>MPix</a:t>
            </a:r>
            <a:r>
              <a:rPr lang="hr-HR" sz="2400" kern="0" dirty="0">
                <a:latin typeface="Calibri" pitchFamily="34" charset="0"/>
                <a:cs typeface="+mn-cs"/>
              </a:rPr>
              <a:t> tehnologija SONY</a:t>
            </a:r>
          </a:p>
          <a:p>
            <a:pPr marL="800100" lvl="1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Klasična analogna tehnologija SONY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Izbor tehnologije je na ovom polju vrlo velik.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Zahtjeva ozbiljan projektni pristup.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latin typeface="Calibri" pitchFamily="34" charset="0"/>
                <a:cs typeface="+mn-cs"/>
              </a:rPr>
              <a:t>Rezultat optimum rješenja za pojedinu obrazovnu ustanovu.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2" name="Title 2"/>
          <p:cNvSpPr>
            <a:spLocks noGrp="1"/>
          </p:cNvSpPr>
          <p:nvPr>
            <p:ph type="title"/>
          </p:nvPr>
        </p:nvSpPr>
        <p:spPr>
          <a:xfrm>
            <a:off x="428625" y="115888"/>
            <a:ext cx="8215313" cy="955675"/>
          </a:xfrm>
        </p:spPr>
        <p:txBody>
          <a:bodyPr/>
          <a:lstStyle/>
          <a:p>
            <a:r>
              <a:rPr lang="hr-HR" smtClean="0"/>
              <a:t>Video nadzor kao sažeta informacija</a:t>
            </a:r>
          </a:p>
        </p:txBody>
      </p:sp>
      <p:sp>
        <p:nvSpPr>
          <p:cNvPr id="6" name="Rectangle 3"/>
          <p:cNvSpPr txBox="1">
            <a:spLocks/>
          </p:cNvSpPr>
          <p:nvPr/>
        </p:nvSpPr>
        <p:spPr bwMode="auto">
          <a:xfrm>
            <a:off x="236538" y="1595438"/>
            <a:ext cx="55372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/>
          </a:bodyPr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1600" kern="0" dirty="0">
                <a:cs typeface="+mn-cs"/>
              </a:rPr>
              <a:t>Implementacija sustava spregnuta s mjestom odluke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hr-HR" sz="1600" kern="0" dirty="0"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1600" kern="0" dirty="0">
                <a:cs typeface="+mn-cs"/>
              </a:rPr>
              <a:t>Povezivanje službi i edukacija osoblja 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endParaRPr lang="hr-HR" sz="1600" kern="0" dirty="0">
              <a:cs typeface="+mn-cs"/>
            </a:endParaRP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1600" kern="0" dirty="0">
                <a:cs typeface="+mn-cs"/>
              </a:rPr>
              <a:t>Koordinacija sa stručnim službama</a:t>
            </a:r>
          </a:p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hr-HR" sz="1600" kern="0" dirty="0">
              <a:cs typeface="+mn-cs"/>
            </a:endParaRP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>
            <p:ph sz="quarter" idx="4294967295"/>
          </p:nvPr>
        </p:nvGraphicFramePr>
        <p:xfrm>
          <a:off x="2500313" y="3195638"/>
          <a:ext cx="1403350" cy="889000"/>
        </p:xfrm>
        <a:graphic>
          <a:graphicData uri="http://schemas.openxmlformats.org/presentationml/2006/ole">
            <p:oleObj spid="_x0000_s43010" name="Visio" r:id="rId3" imgW="1403069" imgH="888507" progId="Visio.Drawing.11">
              <p:embed/>
            </p:oleObj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>
            <p:ph sz="quarter" idx="4294967295"/>
          </p:nvPr>
        </p:nvGraphicFramePr>
        <p:xfrm>
          <a:off x="595313" y="3389313"/>
          <a:ext cx="723900" cy="1423987"/>
        </p:xfrm>
        <a:graphic>
          <a:graphicData uri="http://schemas.openxmlformats.org/presentationml/2006/ole">
            <p:oleObj spid="_x0000_s43011" name="Visio" r:id="rId4" imgW="724516" imgH="1423727" progId="Visio.Drawing.11">
              <p:embed/>
            </p:oleObj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903288" y="5397500"/>
          <a:ext cx="998537" cy="869950"/>
        </p:xfrm>
        <a:graphic>
          <a:graphicData uri="http://schemas.openxmlformats.org/presentationml/2006/ole">
            <p:oleObj spid="_x0000_s43012" name="Visio" r:id="rId5" imgW="998593" imgH="869392" progId="Visio.Drawing.11">
              <p:embed/>
            </p:oleObj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3238500" y="4483100"/>
          <a:ext cx="1136650" cy="785813"/>
        </p:xfrm>
        <a:graphic>
          <a:graphicData uri="http://schemas.openxmlformats.org/presentationml/2006/ole">
            <p:oleObj spid="_x0000_s43013" name="Visio" r:id="rId6" imgW="1137163" imgH="786446" progId="Visio.Drawing.11">
              <p:embed/>
            </p:oleObj>
          </a:graphicData>
        </a:graphic>
      </p:graphicFrame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335713" y="2449513"/>
          <a:ext cx="760412" cy="373062"/>
        </p:xfrm>
        <a:graphic>
          <a:graphicData uri="http://schemas.openxmlformats.org/presentationml/2006/ole">
            <p:oleObj spid="_x0000_s43014" name="Visio" r:id="rId7" imgW="760265" imgH="372743" progId="Visio.Drawing.11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392738" y="2362200"/>
          <a:ext cx="1008062" cy="865188"/>
        </p:xfrm>
        <a:graphic>
          <a:graphicData uri="http://schemas.openxmlformats.org/presentationml/2006/ole">
            <p:oleObj spid="_x0000_s43015" name="Visio" r:id="rId8" imgW="1007786" imgH="864613" progId="Visio.Drawing.11">
              <p:embed/>
            </p:oleObj>
          </a:graphicData>
        </a:graphic>
      </p:graphicFrame>
      <p:graphicFrame>
        <p:nvGraphicFramePr>
          <p:cNvPr id="13" name="Object 8"/>
          <p:cNvGraphicFramePr>
            <a:graphicFrameLocks noChangeAspect="1"/>
          </p:cNvGraphicFramePr>
          <p:nvPr/>
        </p:nvGraphicFramePr>
        <p:xfrm>
          <a:off x="7104063" y="4264025"/>
          <a:ext cx="1751012" cy="765175"/>
        </p:xfrm>
        <a:graphic>
          <a:graphicData uri="http://schemas.openxmlformats.org/presentationml/2006/ole">
            <p:oleObj spid="_x0000_s43016" name="Visio" r:id="rId9" imgW="1751708" imgH="765966" progId="Visio.Drawing.11">
              <p:embed/>
            </p:oleObj>
          </a:graphicData>
        </a:graphic>
      </p:graphicFrame>
      <p:graphicFrame>
        <p:nvGraphicFramePr>
          <p:cNvPr id="14" name="Object 9"/>
          <p:cNvGraphicFramePr>
            <a:graphicFrameLocks noChangeAspect="1"/>
          </p:cNvGraphicFramePr>
          <p:nvPr/>
        </p:nvGraphicFramePr>
        <p:xfrm>
          <a:off x="4070350" y="2735263"/>
          <a:ext cx="931863" cy="296862"/>
        </p:xfrm>
        <a:graphic>
          <a:graphicData uri="http://schemas.openxmlformats.org/presentationml/2006/ole">
            <p:oleObj spid="_x0000_s43017" name="Visio" r:id="rId10" imgW="931521" imgH="297648" progId="Visio.Drawing.11">
              <p:embed/>
            </p:oleObj>
          </a:graphicData>
        </a:graphic>
      </p:graphicFrame>
      <p:graphicFrame>
        <p:nvGraphicFramePr>
          <p:cNvPr id="15" name="Object 10"/>
          <p:cNvGraphicFramePr>
            <a:graphicFrameLocks noChangeAspect="1"/>
          </p:cNvGraphicFramePr>
          <p:nvPr/>
        </p:nvGraphicFramePr>
        <p:xfrm>
          <a:off x="5953125" y="3389313"/>
          <a:ext cx="319088" cy="862012"/>
        </p:xfrm>
        <a:graphic>
          <a:graphicData uri="http://schemas.openxmlformats.org/presentationml/2006/ole">
            <p:oleObj spid="_x0000_s43018" name="Visio" r:id="rId11" imgW="319700" imgH="862224" progId="Visio.Drawing.11">
              <p:embed/>
            </p:oleObj>
          </a:graphicData>
        </a:graphic>
      </p:graphicFrame>
      <p:graphicFrame>
        <p:nvGraphicFramePr>
          <p:cNvPr id="16" name="Object 11"/>
          <p:cNvGraphicFramePr>
            <a:graphicFrameLocks noChangeAspect="1"/>
          </p:cNvGraphicFramePr>
          <p:nvPr/>
        </p:nvGraphicFramePr>
        <p:xfrm>
          <a:off x="5937250" y="4354513"/>
          <a:ext cx="492125" cy="831850"/>
        </p:xfrm>
        <a:graphic>
          <a:graphicData uri="http://schemas.openxmlformats.org/presentationml/2006/ole">
            <p:oleObj spid="_x0000_s43019" name="Visio" r:id="rId12" imgW="491636" imgH="832527" progId="Visio.Drawing.11">
              <p:embed/>
            </p:oleObj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/>
        </p:nvGraphicFramePr>
        <p:xfrm>
          <a:off x="7027863" y="3389313"/>
          <a:ext cx="608012" cy="773112"/>
        </p:xfrm>
        <a:graphic>
          <a:graphicData uri="http://schemas.openxmlformats.org/presentationml/2006/ole">
            <p:oleObj spid="_x0000_s43020" name="Visio" r:id="rId13" imgW="607736" imgH="772451" progId="Visio.Drawing.11">
              <p:embed/>
            </p:oleObj>
          </a:graphicData>
        </a:graphic>
      </p:graphicFrame>
      <p:sp>
        <p:nvSpPr>
          <p:cNvPr id="18" name="Text Box 22"/>
          <p:cNvSpPr txBox="1">
            <a:spLocks noChangeArrowheads="1"/>
          </p:cNvSpPr>
          <p:nvPr/>
        </p:nvSpPr>
        <p:spPr bwMode="auto">
          <a:xfrm>
            <a:off x="1863725" y="6218238"/>
            <a:ext cx="22812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UOČENO DJEČJE</a:t>
            </a:r>
          </a:p>
          <a:p>
            <a:pPr>
              <a:spcBef>
                <a:spcPct val="50000"/>
              </a:spcBef>
            </a:pPr>
            <a:r>
              <a:rPr lang="hr-HR" sz="1000"/>
              <a:t>PROBLEMATIČNO PONAŠANJE</a:t>
            </a: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1268413" y="4221163"/>
            <a:ext cx="1593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UTJECAJ PONAŠANJA NA DRUGU DJECU</a:t>
            </a:r>
          </a:p>
        </p:txBody>
      </p:sp>
      <p:sp>
        <p:nvSpPr>
          <p:cNvPr id="20" name="Line 24"/>
          <p:cNvSpPr>
            <a:spLocks noChangeShapeType="1"/>
          </p:cNvSpPr>
          <p:nvPr/>
        </p:nvSpPr>
        <p:spPr bwMode="auto">
          <a:xfrm flipH="1">
            <a:off x="1689100" y="4972050"/>
            <a:ext cx="1689100" cy="3571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 flipH="1">
            <a:off x="2022475" y="4979988"/>
            <a:ext cx="1349375" cy="112395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sr-Latn-CS"/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3505200" y="5289550"/>
            <a:ext cx="669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CCTV</a:t>
            </a: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4151313" y="3144838"/>
            <a:ext cx="1149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PRIJENOS U CENTAR</a:t>
            </a: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7240588" y="2636838"/>
            <a:ext cx="1479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STRUČNI CENTAR</a:t>
            </a: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6584950" y="5229225"/>
            <a:ext cx="225425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1000"/>
              <a:t>STRUKOVNA</a:t>
            </a:r>
          </a:p>
          <a:p>
            <a:pPr>
              <a:spcBef>
                <a:spcPct val="50000"/>
              </a:spcBef>
            </a:pPr>
            <a:r>
              <a:rPr lang="hr-HR" sz="1000"/>
              <a:t>KOORDINACIJA</a:t>
            </a:r>
          </a:p>
        </p:txBody>
      </p:sp>
      <p:graphicFrame>
        <p:nvGraphicFramePr>
          <p:cNvPr id="26" name="Object 13"/>
          <p:cNvGraphicFramePr>
            <a:graphicFrameLocks noChangeAspect="1"/>
          </p:cNvGraphicFramePr>
          <p:nvPr/>
        </p:nvGraphicFramePr>
        <p:xfrm>
          <a:off x="2846388" y="4991100"/>
          <a:ext cx="998537" cy="900113"/>
        </p:xfrm>
        <a:graphic>
          <a:graphicData uri="http://schemas.openxmlformats.org/presentationml/2006/ole">
            <p:oleObj spid="_x0000_s43021" name="Visio" r:id="rId14" imgW="998593" imgH="900454" progId="Visio.Drawing.11">
              <p:embed/>
            </p:oleObj>
          </a:graphicData>
        </a:graphic>
      </p:graphicFrame>
      <p:sp>
        <p:nvSpPr>
          <p:cNvPr id="27" name="AutoShape 34"/>
          <p:cNvSpPr>
            <a:spLocks noChangeArrowheads="1"/>
          </p:cNvSpPr>
          <p:nvPr/>
        </p:nvSpPr>
        <p:spPr bwMode="auto">
          <a:xfrm rot="5400000">
            <a:off x="5008562" y="4627563"/>
            <a:ext cx="544513" cy="2941638"/>
          </a:xfrm>
          <a:prstGeom prst="curvedLeftArrow">
            <a:avLst>
              <a:gd name="adj1" fmla="val 17983"/>
              <a:gd name="adj2" fmla="val 97767"/>
              <a:gd name="adj3" fmla="val 6128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4" grpId="0"/>
      <p:bldP spid="25" grpId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55" name="Title 2"/>
          <p:cNvSpPr>
            <a:spLocks noGrp="1"/>
          </p:cNvSpPr>
          <p:nvPr>
            <p:ph type="title"/>
          </p:nvPr>
        </p:nvSpPr>
        <p:spPr>
          <a:xfrm>
            <a:off x="357188" y="0"/>
            <a:ext cx="8358187" cy="1214438"/>
          </a:xfrm>
        </p:spPr>
        <p:txBody>
          <a:bodyPr/>
          <a:lstStyle/>
          <a:p>
            <a:r>
              <a:rPr lang="hr-HR" smtClean="0"/>
              <a:t>Jedinstveni nadzorni centar </a:t>
            </a:r>
          </a:p>
        </p:txBody>
      </p:sp>
      <p:grpSp>
        <p:nvGrpSpPr>
          <p:cNvPr id="44056" name="Group 27"/>
          <p:cNvGrpSpPr>
            <a:grpSpLocks/>
          </p:cNvGrpSpPr>
          <p:nvPr/>
        </p:nvGrpSpPr>
        <p:grpSpPr bwMode="auto">
          <a:xfrm>
            <a:off x="4395788" y="5135563"/>
            <a:ext cx="1736725" cy="1422400"/>
            <a:chOff x="2346" y="1102"/>
            <a:chExt cx="1094" cy="896"/>
          </a:xfrm>
        </p:grpSpPr>
        <p:graphicFrame>
          <p:nvGraphicFramePr>
            <p:cNvPr id="44034" name="Object 2"/>
            <p:cNvGraphicFramePr>
              <a:graphicFrameLocks noChangeAspect="1"/>
            </p:cNvGraphicFramePr>
            <p:nvPr/>
          </p:nvGraphicFramePr>
          <p:xfrm>
            <a:off x="2346" y="1102"/>
            <a:ext cx="704" cy="438"/>
          </p:xfrm>
          <a:graphic>
            <a:graphicData uri="http://schemas.openxmlformats.org/presentationml/2006/ole">
              <p:oleObj spid="_x0000_s44034" name="Visio" r:id="rId3" imgW="1117757" imgH="694967" progId="Visio.Drawing.11">
                <p:embed/>
              </p:oleObj>
            </a:graphicData>
          </a:graphic>
        </p:graphicFrame>
        <p:graphicFrame>
          <p:nvGraphicFramePr>
            <p:cNvPr id="44035" name="Object 3"/>
            <p:cNvGraphicFramePr>
              <a:graphicFrameLocks noChangeAspect="1"/>
            </p:cNvGraphicFramePr>
            <p:nvPr/>
          </p:nvGraphicFramePr>
          <p:xfrm>
            <a:off x="2736" y="1560"/>
            <a:ext cx="704" cy="438"/>
          </p:xfrm>
          <a:graphic>
            <a:graphicData uri="http://schemas.openxmlformats.org/presentationml/2006/ole">
              <p:oleObj spid="_x0000_s44035" name="Visio" r:id="rId4" imgW="1117757" imgH="694967" progId="Visio.Drawing.11">
                <p:embed/>
              </p:oleObj>
            </a:graphicData>
          </a:graphic>
        </p:graphicFrame>
      </p:grpSp>
      <p:grpSp>
        <p:nvGrpSpPr>
          <p:cNvPr id="44057" name="Group 28"/>
          <p:cNvGrpSpPr>
            <a:grpSpLocks/>
          </p:cNvGrpSpPr>
          <p:nvPr/>
        </p:nvGrpSpPr>
        <p:grpSpPr bwMode="auto">
          <a:xfrm>
            <a:off x="6286500" y="4714875"/>
            <a:ext cx="2689225" cy="1487488"/>
            <a:chOff x="3733" y="1140"/>
            <a:chExt cx="1694" cy="937"/>
          </a:xfrm>
        </p:grpSpPr>
        <p:graphicFrame>
          <p:nvGraphicFramePr>
            <p:cNvPr id="44036" name="Object 4"/>
            <p:cNvGraphicFramePr>
              <a:graphicFrameLocks noChangeAspect="1"/>
            </p:cNvGraphicFramePr>
            <p:nvPr/>
          </p:nvGraphicFramePr>
          <p:xfrm>
            <a:off x="3733" y="1410"/>
            <a:ext cx="884" cy="667"/>
          </p:xfrm>
          <a:graphic>
            <a:graphicData uri="http://schemas.openxmlformats.org/presentationml/2006/ole">
              <p:oleObj spid="_x0000_s44036" name="Visio" r:id="rId5" imgW="1406133" imgH="1088532" progId="Visio.Drawing.11">
                <p:embed/>
              </p:oleObj>
            </a:graphicData>
          </a:graphic>
        </p:graphicFrame>
        <p:graphicFrame>
          <p:nvGraphicFramePr>
            <p:cNvPr id="44037" name="Object 5"/>
            <p:cNvGraphicFramePr>
              <a:graphicFrameLocks noChangeAspect="1"/>
            </p:cNvGraphicFramePr>
            <p:nvPr/>
          </p:nvGraphicFramePr>
          <p:xfrm>
            <a:off x="4543" y="1140"/>
            <a:ext cx="884" cy="667"/>
          </p:xfrm>
          <a:graphic>
            <a:graphicData uri="http://schemas.openxmlformats.org/presentationml/2006/ole">
              <p:oleObj spid="_x0000_s44037" name="Visio" r:id="rId6" imgW="1403069" imgH="1059518" progId="Visio.Drawing.11">
                <p:embed/>
              </p:oleObj>
            </a:graphicData>
          </a:graphic>
        </p:graphicFrame>
      </p:grpSp>
      <p:grpSp>
        <p:nvGrpSpPr>
          <p:cNvPr id="44058" name="Group 26"/>
          <p:cNvGrpSpPr>
            <a:grpSpLocks/>
          </p:cNvGrpSpPr>
          <p:nvPr/>
        </p:nvGrpSpPr>
        <p:grpSpPr bwMode="auto">
          <a:xfrm>
            <a:off x="517525" y="5381625"/>
            <a:ext cx="1444625" cy="1003300"/>
            <a:chOff x="1254" y="1214"/>
            <a:chExt cx="910" cy="632"/>
          </a:xfrm>
        </p:grpSpPr>
        <p:graphicFrame>
          <p:nvGraphicFramePr>
            <p:cNvPr id="44038" name="Object 6"/>
            <p:cNvGraphicFramePr>
              <a:graphicFrameLocks noChangeAspect="1"/>
            </p:cNvGraphicFramePr>
            <p:nvPr/>
          </p:nvGraphicFramePr>
          <p:xfrm>
            <a:off x="1486" y="1566"/>
            <a:ext cx="678" cy="280"/>
          </p:xfrm>
          <a:graphic>
            <a:graphicData uri="http://schemas.openxmlformats.org/presentationml/2006/ole">
              <p:oleObj spid="_x0000_s44038" name="Visio" r:id="rId7" imgW="1075539" imgH="443741" progId="Visio.Drawing.11">
                <p:embed/>
              </p:oleObj>
            </a:graphicData>
          </a:graphic>
        </p:graphicFrame>
        <p:graphicFrame>
          <p:nvGraphicFramePr>
            <p:cNvPr id="44039" name="Object 7"/>
            <p:cNvGraphicFramePr>
              <a:graphicFrameLocks noChangeAspect="1"/>
            </p:cNvGraphicFramePr>
            <p:nvPr/>
          </p:nvGraphicFramePr>
          <p:xfrm>
            <a:off x="1254" y="1214"/>
            <a:ext cx="679" cy="314"/>
          </p:xfrm>
          <a:graphic>
            <a:graphicData uri="http://schemas.openxmlformats.org/presentationml/2006/ole">
              <p:oleObj spid="_x0000_s44039" name="Visio" r:id="rId8" imgW="1078603" imgH="499038" progId="Visio.Drawing.11">
                <p:embed/>
              </p:oleObj>
            </a:graphicData>
          </a:graphic>
        </p:graphicFrame>
      </p:grpSp>
      <p:graphicFrame>
        <p:nvGraphicFramePr>
          <p:cNvPr id="44040" name="Object 8"/>
          <p:cNvGraphicFramePr>
            <a:graphicFrameLocks noChangeAspect="1"/>
          </p:cNvGraphicFramePr>
          <p:nvPr/>
        </p:nvGraphicFramePr>
        <p:xfrm>
          <a:off x="3852863" y="3154363"/>
          <a:ext cx="3163887" cy="1319212"/>
        </p:xfrm>
        <a:graphic>
          <a:graphicData uri="http://schemas.openxmlformats.org/presentationml/2006/ole">
            <p:oleObj spid="_x0000_s44040" name="Visio" r:id="rId9" imgW="3164310" imgH="1318595" progId="Visio.Drawing.11">
              <p:embed/>
            </p:oleObj>
          </a:graphicData>
        </a:graphic>
      </p:graphicFrame>
      <p:graphicFrame>
        <p:nvGraphicFramePr>
          <p:cNvPr id="44041" name="Object 9"/>
          <p:cNvGraphicFramePr>
            <a:graphicFrameLocks noChangeAspect="1"/>
          </p:cNvGraphicFramePr>
          <p:nvPr/>
        </p:nvGraphicFramePr>
        <p:xfrm>
          <a:off x="1465263" y="3232150"/>
          <a:ext cx="2849562" cy="1190625"/>
        </p:xfrm>
        <a:graphic>
          <a:graphicData uri="http://schemas.openxmlformats.org/presentationml/2006/ole">
            <p:oleObj spid="_x0000_s44041" name="Visio" r:id="rId10" imgW="2849037" imgH="1191275" progId="Visio.Drawing.11">
              <p:embed/>
            </p:oleObj>
          </a:graphicData>
        </a:graphic>
      </p:graphicFrame>
      <p:graphicFrame>
        <p:nvGraphicFramePr>
          <p:cNvPr id="44042" name="Object 10"/>
          <p:cNvGraphicFramePr>
            <a:graphicFrameLocks noChangeAspect="1"/>
          </p:cNvGraphicFramePr>
          <p:nvPr/>
        </p:nvGraphicFramePr>
        <p:xfrm>
          <a:off x="2373313" y="1512888"/>
          <a:ext cx="1539875" cy="1063625"/>
        </p:xfrm>
        <a:graphic>
          <a:graphicData uri="http://schemas.openxmlformats.org/presentationml/2006/ole">
            <p:oleObj spid="_x0000_s44042" name="Visio" r:id="rId11" imgW="1539937" imgH="1063956" progId="Visio.Drawing.11">
              <p:embed/>
            </p:oleObj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/>
        </p:nvGraphicFramePr>
        <p:xfrm>
          <a:off x="4081463" y="1530350"/>
          <a:ext cx="1539875" cy="1063625"/>
        </p:xfrm>
        <a:graphic>
          <a:graphicData uri="http://schemas.openxmlformats.org/presentationml/2006/ole">
            <p:oleObj spid="_x0000_s44043" name="Visio" r:id="rId12" imgW="1539937" imgH="1063956" progId="Visio.Drawing.11">
              <p:embed/>
            </p:oleObj>
          </a:graphicData>
        </a:graphic>
      </p:graphicFrame>
      <p:sp>
        <p:nvSpPr>
          <p:cNvPr id="44059" name="AutoShape 33"/>
          <p:cNvSpPr>
            <a:spLocks noChangeArrowheads="1"/>
          </p:cNvSpPr>
          <p:nvPr/>
        </p:nvSpPr>
        <p:spPr bwMode="auto">
          <a:xfrm>
            <a:off x="3744913" y="3013075"/>
            <a:ext cx="792162" cy="376238"/>
          </a:xfrm>
          <a:prstGeom prst="leftRightArrow">
            <a:avLst>
              <a:gd name="adj1" fmla="val 50000"/>
              <a:gd name="adj2" fmla="val 42110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  <p:sp>
        <p:nvSpPr>
          <p:cNvPr id="44060" name="AutoShape 34"/>
          <p:cNvSpPr>
            <a:spLocks noChangeArrowheads="1"/>
          </p:cNvSpPr>
          <p:nvPr/>
        </p:nvSpPr>
        <p:spPr bwMode="auto">
          <a:xfrm>
            <a:off x="785813" y="2071688"/>
            <a:ext cx="1836737" cy="687387"/>
          </a:xfrm>
          <a:prstGeom prst="leftRightArrow">
            <a:avLst>
              <a:gd name="adj1" fmla="val 50000"/>
              <a:gd name="adj2" fmla="val 53441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sr-Latn-CS"/>
          </a:p>
        </p:txBody>
      </p:sp>
      <p:graphicFrame>
        <p:nvGraphicFramePr>
          <p:cNvPr id="44044" name="Object 12"/>
          <p:cNvGraphicFramePr>
            <a:graphicFrameLocks noChangeAspect="1"/>
          </p:cNvGraphicFramePr>
          <p:nvPr/>
        </p:nvGraphicFramePr>
        <p:xfrm>
          <a:off x="6429375" y="4324350"/>
          <a:ext cx="433388" cy="550863"/>
        </p:xfrm>
        <a:graphic>
          <a:graphicData uri="http://schemas.openxmlformats.org/presentationml/2006/ole">
            <p:oleObj spid="_x0000_s44044" name="Visio" r:id="rId13" imgW="607736" imgH="772451" progId="Visio.Drawing.11">
              <p:embed/>
            </p:oleObj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/>
        </p:nvGraphicFramePr>
        <p:xfrm>
          <a:off x="1281113" y="4508500"/>
          <a:ext cx="520700" cy="520700"/>
        </p:xfrm>
        <a:graphic>
          <a:graphicData uri="http://schemas.openxmlformats.org/presentationml/2006/ole">
            <p:oleObj spid="_x0000_s44045" name="Visio" r:id="rId14" imgW="520235" imgH="520202" progId="Visio.Drawing.11">
              <p:embed/>
            </p:oleObj>
          </a:graphicData>
        </a:graphic>
      </p:graphicFrame>
      <p:graphicFrame>
        <p:nvGraphicFramePr>
          <p:cNvPr id="44046" name="Object 14"/>
          <p:cNvGraphicFramePr>
            <a:graphicFrameLocks noChangeAspect="1"/>
          </p:cNvGraphicFramePr>
          <p:nvPr/>
        </p:nvGraphicFramePr>
        <p:xfrm>
          <a:off x="4792663" y="4502150"/>
          <a:ext cx="520700" cy="520700"/>
        </p:xfrm>
        <a:graphic>
          <a:graphicData uri="http://schemas.openxmlformats.org/presentationml/2006/ole">
            <p:oleObj spid="_x0000_s44046" name="Visio" r:id="rId15" imgW="678893" imgH="678924" progId="Visio.Drawing.11">
              <p:embed/>
            </p:oleObj>
          </a:graphicData>
        </a:graphic>
      </p:graphicFrame>
      <p:graphicFrame>
        <p:nvGraphicFramePr>
          <p:cNvPr id="44047" name="Object 15"/>
          <p:cNvGraphicFramePr>
            <a:graphicFrameLocks noChangeAspect="1"/>
          </p:cNvGraphicFramePr>
          <p:nvPr/>
        </p:nvGraphicFramePr>
        <p:xfrm>
          <a:off x="2803525" y="4486275"/>
          <a:ext cx="433388" cy="550863"/>
        </p:xfrm>
        <a:graphic>
          <a:graphicData uri="http://schemas.openxmlformats.org/presentationml/2006/ole">
            <p:oleObj spid="_x0000_s44047" name="Visio" r:id="rId16" imgW="607736" imgH="772451" progId="Visio.Drawing.11">
              <p:embed/>
            </p:oleObj>
          </a:graphicData>
        </a:graphic>
      </p:graphicFrame>
      <p:graphicFrame>
        <p:nvGraphicFramePr>
          <p:cNvPr id="44048" name="Object 16"/>
          <p:cNvGraphicFramePr>
            <a:graphicFrameLocks noChangeAspect="1"/>
          </p:cNvGraphicFramePr>
          <p:nvPr/>
        </p:nvGraphicFramePr>
        <p:xfrm>
          <a:off x="2722563" y="2651125"/>
          <a:ext cx="520700" cy="520700"/>
        </p:xfrm>
        <a:graphic>
          <a:graphicData uri="http://schemas.openxmlformats.org/presentationml/2006/ole">
            <p:oleObj spid="_x0000_s44048" name="Visio" r:id="rId17" imgW="520235" imgH="520202" progId="Visio.Drawing.11">
              <p:embed/>
            </p:oleObj>
          </a:graphicData>
        </a:graphic>
      </p:graphicFrame>
      <p:graphicFrame>
        <p:nvGraphicFramePr>
          <p:cNvPr id="44049" name="Object 17"/>
          <p:cNvGraphicFramePr>
            <a:graphicFrameLocks noChangeAspect="1"/>
          </p:cNvGraphicFramePr>
          <p:nvPr/>
        </p:nvGraphicFramePr>
        <p:xfrm>
          <a:off x="5319713" y="2665413"/>
          <a:ext cx="433387" cy="550862"/>
        </p:xfrm>
        <a:graphic>
          <a:graphicData uri="http://schemas.openxmlformats.org/presentationml/2006/ole">
            <p:oleObj spid="_x0000_s44049" name="Visio" r:id="rId18" imgW="607736" imgH="772451" progId="Visio.Drawing.11">
              <p:embed/>
            </p:oleObj>
          </a:graphicData>
        </a:graphic>
      </p:graphicFrame>
      <p:graphicFrame>
        <p:nvGraphicFramePr>
          <p:cNvPr id="44050" name="Object 18"/>
          <p:cNvGraphicFramePr>
            <a:graphicFrameLocks noChangeAspect="1"/>
          </p:cNvGraphicFramePr>
          <p:nvPr/>
        </p:nvGraphicFramePr>
        <p:xfrm>
          <a:off x="6813550" y="1905000"/>
          <a:ext cx="1751013" cy="765175"/>
        </p:xfrm>
        <a:graphic>
          <a:graphicData uri="http://schemas.openxmlformats.org/presentationml/2006/ole">
            <p:oleObj spid="_x0000_s44050" name="Visio" r:id="rId19" imgW="1751708" imgH="765966" progId="Visio.Drawing.11">
              <p:embed/>
            </p:oleObj>
          </a:graphicData>
        </a:graphic>
      </p:graphicFrame>
      <p:graphicFrame>
        <p:nvGraphicFramePr>
          <p:cNvPr id="44051" name="Object 19"/>
          <p:cNvGraphicFramePr>
            <a:graphicFrameLocks noChangeAspect="1"/>
          </p:cNvGraphicFramePr>
          <p:nvPr/>
        </p:nvGraphicFramePr>
        <p:xfrm>
          <a:off x="5689600" y="1905000"/>
          <a:ext cx="977900" cy="115888"/>
        </p:xfrm>
        <a:graphic>
          <a:graphicData uri="http://schemas.openxmlformats.org/presentationml/2006/ole">
            <p:oleObj spid="_x0000_s44051" name="Visio" r:id="rId20" imgW="1492272" imgH="175790" progId="Visio.Drawing.11">
              <p:embed/>
            </p:oleObj>
          </a:graphicData>
        </a:graphic>
      </p:graphicFrame>
      <p:graphicFrame>
        <p:nvGraphicFramePr>
          <p:cNvPr id="44052" name="Object 20"/>
          <p:cNvGraphicFramePr>
            <a:graphicFrameLocks noChangeAspect="1"/>
          </p:cNvGraphicFramePr>
          <p:nvPr/>
        </p:nvGraphicFramePr>
        <p:xfrm>
          <a:off x="7654925" y="2870200"/>
          <a:ext cx="941388" cy="1936750"/>
        </p:xfrm>
        <a:graphic>
          <a:graphicData uri="http://schemas.openxmlformats.org/presentationml/2006/ole">
            <p:oleObj spid="_x0000_s44052" name="Visio" r:id="rId21" imgW="941618" imgH="1936742" progId="Visio.Drawing.11">
              <p:embed/>
            </p:oleObj>
          </a:graphicData>
        </a:graphic>
      </p:graphicFrame>
      <p:graphicFrame>
        <p:nvGraphicFramePr>
          <p:cNvPr id="44053" name="Object 21"/>
          <p:cNvGraphicFramePr>
            <a:graphicFrameLocks noChangeAspect="1"/>
          </p:cNvGraphicFramePr>
          <p:nvPr/>
        </p:nvGraphicFramePr>
        <p:xfrm>
          <a:off x="2619375" y="4948238"/>
          <a:ext cx="781050" cy="904875"/>
        </p:xfrm>
        <a:graphic>
          <a:graphicData uri="http://schemas.openxmlformats.org/presentationml/2006/ole">
            <p:oleObj spid="_x0000_s44053" name="Visio" r:id="rId22" imgW="780693" imgH="904550" progId="Visio.Drawing.11">
              <p:embed/>
            </p:oleObj>
          </a:graphicData>
        </a:graphic>
      </p:graphicFrame>
      <p:graphicFrame>
        <p:nvGraphicFramePr>
          <p:cNvPr id="44054" name="Object 22"/>
          <p:cNvGraphicFramePr>
            <a:graphicFrameLocks noChangeAspect="1"/>
          </p:cNvGraphicFramePr>
          <p:nvPr/>
        </p:nvGraphicFramePr>
        <p:xfrm>
          <a:off x="3001963" y="5634038"/>
          <a:ext cx="971550" cy="1100137"/>
        </p:xfrm>
        <a:graphic>
          <a:graphicData uri="http://schemas.openxmlformats.org/presentationml/2006/ole">
            <p:oleObj spid="_x0000_s44054" name="Visio" r:id="rId23" imgW="971696" imgH="110082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Zaključak </a:t>
            </a:r>
          </a:p>
        </p:txBody>
      </p:sp>
      <p:sp>
        <p:nvSpPr>
          <p:cNvPr id="61442" name="Rectangle 3"/>
          <p:cNvSpPr>
            <a:spLocks noGrp="1"/>
          </p:cNvSpPr>
          <p:nvPr>
            <p:ph idx="1"/>
          </p:nvPr>
        </p:nvSpPr>
        <p:spPr>
          <a:xfrm>
            <a:off x="323850" y="1628775"/>
            <a:ext cx="8286750" cy="4752975"/>
          </a:xfrm>
        </p:spPr>
        <p:txBody>
          <a:bodyPr/>
          <a:lstStyle/>
          <a:p>
            <a:r>
              <a:rPr lang="hr-HR" sz="2100" smtClean="0">
                <a:latin typeface="Arial" charset="0"/>
              </a:rPr>
              <a:t>Tehnologija sama za sebe ne može i neće riješit problem sigurnosti.</a:t>
            </a:r>
          </a:p>
          <a:p>
            <a:endParaRPr lang="hr-HR" sz="2100" smtClean="0">
              <a:latin typeface="Arial" charset="0"/>
            </a:endParaRPr>
          </a:p>
          <a:p>
            <a:r>
              <a:rPr lang="hr-HR" sz="2100" smtClean="0">
                <a:latin typeface="Arial" charset="0"/>
              </a:rPr>
              <a:t>Proces sigurnosti je kompleksan i zahtjevan i sa tehnološkog i sa stručnog pogleda te traži plastično oblikovanje prema stvarnim potrebama odgojno obrazovne zajednice.</a:t>
            </a:r>
          </a:p>
          <a:p>
            <a:endParaRPr lang="hr-HR" sz="2100" smtClean="0">
              <a:latin typeface="Arial" charset="0"/>
            </a:endParaRPr>
          </a:p>
          <a:p>
            <a:r>
              <a:rPr lang="hr-HR" sz="2100" smtClean="0">
                <a:latin typeface="Arial" charset="0"/>
              </a:rPr>
              <a:t>Društvo mora djeci osigurati sigurnost i zaštićenost u obrazovnom sustavu kako bi mogla razviti sve svoje osobne potencijale. </a:t>
            </a:r>
          </a:p>
          <a:p>
            <a:endParaRPr lang="hr-HR" sz="2100" smtClean="0">
              <a:latin typeface="Arial" charset="0"/>
            </a:endParaRPr>
          </a:p>
          <a:p>
            <a:r>
              <a:rPr lang="hr-HR" sz="2100" smtClean="0">
                <a:latin typeface="Arial" charset="0"/>
              </a:rPr>
              <a:t>Djeca će biti pokretači i kreatori modernog hrvatskog društva u svim njegovim aspektima.</a:t>
            </a:r>
          </a:p>
          <a:p>
            <a:pPr>
              <a:buFontTx/>
              <a:buNone/>
            </a:pPr>
            <a:endParaRPr lang="hr-HR" sz="21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2"/>
          <p:cNvSpPr>
            <a:spLocks noGrp="1"/>
          </p:cNvSpPr>
          <p:nvPr>
            <p:ph type="ctrTitle"/>
          </p:nvPr>
        </p:nvSpPr>
        <p:spPr>
          <a:xfrm>
            <a:off x="642938" y="2071688"/>
            <a:ext cx="7772400" cy="2143125"/>
          </a:xfrm>
        </p:spPr>
        <p:txBody>
          <a:bodyPr/>
          <a:lstStyle/>
          <a:p>
            <a:pPr algn="ctr"/>
            <a:r>
              <a:rPr lang="hr-HR" sz="5400" smtClean="0"/>
              <a:t>Hvala na pažnji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Tehnomobil d.o.o.</a:t>
            </a:r>
          </a:p>
        </p:txBody>
      </p:sp>
      <p:sp>
        <p:nvSpPr>
          <p:cNvPr id="16386" name="Content Placeholder 4"/>
          <p:cNvSpPr>
            <a:spLocks noGrp="1"/>
          </p:cNvSpPr>
          <p:nvPr>
            <p:ph idx="1"/>
          </p:nvPr>
        </p:nvSpPr>
        <p:spPr>
          <a:xfrm>
            <a:off x="250825" y="1700213"/>
            <a:ext cx="4216400" cy="4857750"/>
          </a:xfrm>
        </p:spPr>
        <p:txBody>
          <a:bodyPr/>
          <a:lstStyle/>
          <a:p>
            <a:r>
              <a:rPr lang="hr-HR" sz="2200" smtClean="0"/>
              <a:t>Vodeća tvrtka u Hrvatskoj u području sustava tehničke zaštite, upravljanja objektima  te detekcije i prevencije rizika.</a:t>
            </a:r>
          </a:p>
          <a:p>
            <a:pPr>
              <a:buFontTx/>
              <a:buNone/>
            </a:pPr>
            <a:endParaRPr lang="hr-HR" sz="2200" smtClean="0"/>
          </a:p>
          <a:p>
            <a:r>
              <a:rPr lang="hr-HR" sz="2200" smtClean="0"/>
              <a:t>Dvadeset godina poslovanja - velika baza znanja i iskustva u našem timu.</a:t>
            </a:r>
          </a:p>
          <a:p>
            <a:endParaRPr lang="hr-HR" sz="2200" smtClean="0"/>
          </a:p>
          <a:p>
            <a:r>
              <a:rPr lang="hr-HR" sz="2200" smtClean="0"/>
              <a:t>Vlastiti razvoj.</a:t>
            </a:r>
          </a:p>
          <a:p>
            <a:endParaRPr lang="hr-HR" sz="2200" smtClean="0"/>
          </a:p>
          <a:p>
            <a:r>
              <a:rPr lang="hr-HR" sz="2200" smtClean="0"/>
              <a:t>Optimalna tehnička i financijska rješenja .</a:t>
            </a:r>
          </a:p>
          <a:p>
            <a:endParaRPr lang="hr-HR" smtClean="0"/>
          </a:p>
          <a:p>
            <a:pPr>
              <a:buFontTx/>
              <a:buNone/>
            </a:pPr>
            <a:endParaRPr lang="hr-HR" smtClean="0"/>
          </a:p>
          <a:p>
            <a:pPr>
              <a:buFontTx/>
              <a:buNone/>
            </a:pPr>
            <a:endParaRPr lang="hr-HR" smtClean="0"/>
          </a:p>
        </p:txBody>
      </p:sp>
      <p:pic>
        <p:nvPicPr>
          <p:cNvPr id="16387" name="Picture 7" descr="C:\Users\kgoran\AppData\Local\Microsoft\Windows\Temporary Internet Files\Content.Outlook\26K50ARY\zgrada1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1628775"/>
            <a:ext cx="348456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8" descr="C:\Users\kgoran\AppData\Local\Microsoft\Windows\Temporary Internet Files\Content.Outlook\26K50ARY\recepcij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716338"/>
            <a:ext cx="3357562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24"/>
          <p:cNvGrpSpPr>
            <a:grpSpLocks/>
          </p:cNvGrpSpPr>
          <p:nvPr/>
        </p:nvGrpSpPr>
        <p:grpSpPr bwMode="auto">
          <a:xfrm>
            <a:off x="642938" y="4643438"/>
            <a:ext cx="1346200" cy="215900"/>
            <a:chOff x="204" y="1525"/>
            <a:chExt cx="848" cy="136"/>
          </a:xfrm>
        </p:grpSpPr>
        <p:sp>
          <p:nvSpPr>
            <p:cNvPr id="18456" name="Freeform 25"/>
            <p:cNvSpPr>
              <a:spLocks/>
            </p:cNvSpPr>
            <p:nvPr/>
          </p:nvSpPr>
          <p:spPr bwMode="auto">
            <a:xfrm>
              <a:off x="204" y="1525"/>
              <a:ext cx="97" cy="97"/>
            </a:xfrm>
            <a:custGeom>
              <a:avLst/>
              <a:gdLst>
                <a:gd name="T0" fmla="*/ 0 w 98"/>
                <a:gd name="T1" fmla="*/ 24 h 99"/>
                <a:gd name="T2" fmla="*/ 2 w 98"/>
                <a:gd name="T3" fmla="*/ 24 h 99"/>
                <a:gd name="T4" fmla="*/ 9 w 98"/>
                <a:gd name="T5" fmla="*/ 20 h 99"/>
                <a:gd name="T6" fmla="*/ 21 w 98"/>
                <a:gd name="T7" fmla="*/ 9 h 99"/>
                <a:gd name="T8" fmla="*/ 34 w 98"/>
                <a:gd name="T9" fmla="*/ 2 h 99"/>
                <a:gd name="T10" fmla="*/ 49 w 98"/>
                <a:gd name="T11" fmla="*/ 0 h 99"/>
                <a:gd name="T12" fmla="*/ 49 w 98"/>
                <a:gd name="T13" fmla="*/ 2 h 99"/>
                <a:gd name="T14" fmla="*/ 49 w 98"/>
                <a:gd name="T15" fmla="*/ 9 h 99"/>
                <a:gd name="T16" fmla="*/ 49 w 98"/>
                <a:gd name="T17" fmla="*/ 20 h 99"/>
                <a:gd name="T18" fmla="*/ 49 w 98"/>
                <a:gd name="T19" fmla="*/ 24 h 99"/>
                <a:gd name="T20" fmla="*/ 49 w 98"/>
                <a:gd name="T21" fmla="*/ 24 h 99"/>
                <a:gd name="T22" fmla="*/ 49 w 98"/>
                <a:gd name="T23" fmla="*/ 24 h 99"/>
                <a:gd name="T24" fmla="*/ 49 w 98"/>
                <a:gd name="T25" fmla="*/ 24 h 99"/>
                <a:gd name="T26" fmla="*/ 49 w 98"/>
                <a:gd name="T27" fmla="*/ 24 h 99"/>
                <a:gd name="T28" fmla="*/ 49 w 98"/>
                <a:gd name="T29" fmla="*/ 24 h 99"/>
                <a:gd name="T30" fmla="*/ 49 w 98"/>
                <a:gd name="T31" fmla="*/ 24 h 99"/>
                <a:gd name="T32" fmla="*/ 34 w 98"/>
                <a:gd name="T33" fmla="*/ 24 h 99"/>
                <a:gd name="T34" fmla="*/ 21 w 98"/>
                <a:gd name="T35" fmla="*/ 24 h 99"/>
                <a:gd name="T36" fmla="*/ 9 w 98"/>
                <a:gd name="T37" fmla="*/ 24 h 99"/>
                <a:gd name="T38" fmla="*/ 2 w 98"/>
                <a:gd name="T39" fmla="*/ 24 h 99"/>
                <a:gd name="T40" fmla="*/ 0 w 98"/>
                <a:gd name="T41" fmla="*/ 24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7" name="Rectangle 26"/>
            <p:cNvSpPr>
              <a:spLocks noChangeArrowheads="1"/>
            </p:cNvSpPr>
            <p:nvPr/>
          </p:nvSpPr>
          <p:spPr bwMode="auto">
            <a:xfrm>
              <a:off x="431" y="1525"/>
              <a:ext cx="621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hr-HR" sz="1400" b="1">
                  <a:latin typeface="Arial Narrow" pitchFamily="34" charset="0"/>
                </a:rPr>
                <a:t>PODRUŽNICE</a:t>
              </a:r>
              <a:endParaRPr lang="en-US" sz="1400" b="1">
                <a:latin typeface="Arial Narrow" pitchFamily="34" charset="0"/>
              </a:endParaRPr>
            </a:p>
          </p:txBody>
        </p:sp>
      </p:grpSp>
      <p:grpSp>
        <p:nvGrpSpPr>
          <p:cNvPr id="18434" name="Group 30"/>
          <p:cNvGrpSpPr>
            <a:grpSpLocks/>
          </p:cNvGrpSpPr>
          <p:nvPr/>
        </p:nvGrpSpPr>
        <p:grpSpPr bwMode="auto">
          <a:xfrm>
            <a:off x="642938" y="5357813"/>
            <a:ext cx="2274887" cy="215900"/>
            <a:chOff x="204" y="1525"/>
            <a:chExt cx="1433" cy="136"/>
          </a:xfrm>
        </p:grpSpPr>
        <p:sp>
          <p:nvSpPr>
            <p:cNvPr id="18454" name="Freeform 31"/>
            <p:cNvSpPr>
              <a:spLocks/>
            </p:cNvSpPr>
            <p:nvPr/>
          </p:nvSpPr>
          <p:spPr bwMode="auto">
            <a:xfrm>
              <a:off x="204" y="1525"/>
              <a:ext cx="97" cy="97"/>
            </a:xfrm>
            <a:custGeom>
              <a:avLst/>
              <a:gdLst>
                <a:gd name="T0" fmla="*/ 0 w 98"/>
                <a:gd name="T1" fmla="*/ 24 h 99"/>
                <a:gd name="T2" fmla="*/ 2 w 98"/>
                <a:gd name="T3" fmla="*/ 24 h 99"/>
                <a:gd name="T4" fmla="*/ 9 w 98"/>
                <a:gd name="T5" fmla="*/ 20 h 99"/>
                <a:gd name="T6" fmla="*/ 21 w 98"/>
                <a:gd name="T7" fmla="*/ 9 h 99"/>
                <a:gd name="T8" fmla="*/ 34 w 98"/>
                <a:gd name="T9" fmla="*/ 2 h 99"/>
                <a:gd name="T10" fmla="*/ 49 w 98"/>
                <a:gd name="T11" fmla="*/ 0 h 99"/>
                <a:gd name="T12" fmla="*/ 49 w 98"/>
                <a:gd name="T13" fmla="*/ 2 h 99"/>
                <a:gd name="T14" fmla="*/ 49 w 98"/>
                <a:gd name="T15" fmla="*/ 9 h 99"/>
                <a:gd name="T16" fmla="*/ 49 w 98"/>
                <a:gd name="T17" fmla="*/ 20 h 99"/>
                <a:gd name="T18" fmla="*/ 49 w 98"/>
                <a:gd name="T19" fmla="*/ 24 h 99"/>
                <a:gd name="T20" fmla="*/ 49 w 98"/>
                <a:gd name="T21" fmla="*/ 24 h 99"/>
                <a:gd name="T22" fmla="*/ 49 w 98"/>
                <a:gd name="T23" fmla="*/ 24 h 99"/>
                <a:gd name="T24" fmla="*/ 49 w 98"/>
                <a:gd name="T25" fmla="*/ 24 h 99"/>
                <a:gd name="T26" fmla="*/ 49 w 98"/>
                <a:gd name="T27" fmla="*/ 24 h 99"/>
                <a:gd name="T28" fmla="*/ 49 w 98"/>
                <a:gd name="T29" fmla="*/ 24 h 99"/>
                <a:gd name="T30" fmla="*/ 49 w 98"/>
                <a:gd name="T31" fmla="*/ 24 h 99"/>
                <a:gd name="T32" fmla="*/ 34 w 98"/>
                <a:gd name="T33" fmla="*/ 24 h 99"/>
                <a:gd name="T34" fmla="*/ 21 w 98"/>
                <a:gd name="T35" fmla="*/ 24 h 99"/>
                <a:gd name="T36" fmla="*/ 9 w 98"/>
                <a:gd name="T37" fmla="*/ 24 h 99"/>
                <a:gd name="T38" fmla="*/ 2 w 98"/>
                <a:gd name="T39" fmla="*/ 24 h 99"/>
                <a:gd name="T40" fmla="*/ 0 w 98"/>
                <a:gd name="T41" fmla="*/ 24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8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5" name="Rectangle 32"/>
            <p:cNvSpPr>
              <a:spLocks noChangeArrowheads="1"/>
            </p:cNvSpPr>
            <p:nvPr/>
          </p:nvSpPr>
          <p:spPr bwMode="auto">
            <a:xfrm>
              <a:off x="429" y="1525"/>
              <a:ext cx="1208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hr-HR" sz="1400" b="1">
                  <a:latin typeface="Arial Narrow" pitchFamily="34" charset="0"/>
                </a:rPr>
                <a:t>DRUŠTVA U INOZEMSTVU</a:t>
              </a:r>
              <a:endParaRPr lang="en-US" sz="1400" b="1">
                <a:latin typeface="Arial Narrow" pitchFamily="34" charset="0"/>
              </a:endParaRPr>
            </a:p>
          </p:txBody>
        </p:sp>
      </p:grpSp>
      <p:sp>
        <p:nvSpPr>
          <p:cNvPr id="18435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Regionalni partner</a:t>
            </a:r>
          </a:p>
        </p:txBody>
      </p:sp>
      <p:grpSp>
        <p:nvGrpSpPr>
          <p:cNvPr id="18436" name="Group 33"/>
          <p:cNvGrpSpPr>
            <a:grpSpLocks/>
          </p:cNvGrpSpPr>
          <p:nvPr/>
        </p:nvGrpSpPr>
        <p:grpSpPr bwMode="auto">
          <a:xfrm>
            <a:off x="1285875" y="1214438"/>
            <a:ext cx="6929438" cy="5643562"/>
            <a:chOff x="2057400" y="0"/>
            <a:chExt cx="7086600" cy="6858000"/>
          </a:xfrm>
        </p:grpSpPr>
        <p:pic>
          <p:nvPicPr>
            <p:cNvPr id="18437" name="Picture 46" descr="tm mapa.png"/>
            <p:cNvPicPr>
              <a:picLocks noChangeAspect="1"/>
            </p:cNvPicPr>
            <p:nvPr/>
          </p:nvPicPr>
          <p:blipFill>
            <a:blip r:embed="rId2">
              <a:lum bright="-40000" contrast="-30000"/>
            </a:blip>
            <a:srcRect/>
            <a:stretch>
              <a:fillRect/>
            </a:stretch>
          </p:blipFill>
          <p:spPr bwMode="auto">
            <a:xfrm>
              <a:off x="2057400" y="0"/>
              <a:ext cx="70866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8" name="Rectangle 8"/>
            <p:cNvSpPr>
              <a:spLocks noChangeArrowheads="1"/>
            </p:cNvSpPr>
            <p:nvPr/>
          </p:nvSpPr>
          <p:spPr bwMode="auto">
            <a:xfrm>
              <a:off x="3486150" y="1357313"/>
              <a:ext cx="533400" cy="184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200" b="1">
                  <a:solidFill>
                    <a:srgbClr val="000000"/>
                  </a:solidFill>
                  <a:latin typeface="Arial Narrow" pitchFamily="34" charset="0"/>
                </a:rPr>
                <a:t>ZA</a:t>
              </a:r>
              <a:r>
                <a:rPr lang="hr-HR" sz="1200" b="1">
                  <a:solidFill>
                    <a:srgbClr val="000000"/>
                  </a:solidFill>
                  <a:latin typeface="Arial Narrow" pitchFamily="34" charset="0"/>
                </a:rPr>
                <a:t>G</a:t>
              </a:r>
              <a:r>
                <a:rPr lang="en-US" sz="1200" b="1">
                  <a:solidFill>
                    <a:srgbClr val="000000"/>
                  </a:solidFill>
                  <a:latin typeface="Arial Narrow" pitchFamily="34" charset="0"/>
                </a:rPr>
                <a:t>RE</a:t>
              </a:r>
              <a:r>
                <a:rPr lang="hr-HR" sz="1200" b="1">
                  <a:solidFill>
                    <a:srgbClr val="000000"/>
                  </a:solidFill>
                  <a:latin typeface="Arial Narrow" pitchFamily="34" charset="0"/>
                </a:rPr>
                <a:t>B</a:t>
              </a:r>
              <a:endParaRPr lang="en-US" sz="1200" b="1">
                <a:latin typeface="Arial Narrow" pitchFamily="34" charset="0"/>
              </a:endParaRPr>
            </a:p>
          </p:txBody>
        </p:sp>
        <p:sp>
          <p:nvSpPr>
            <p:cNvPr id="18439" name="Rectangle 11"/>
            <p:cNvSpPr>
              <a:spLocks noChangeArrowheads="1"/>
            </p:cNvSpPr>
            <p:nvPr/>
          </p:nvSpPr>
          <p:spPr bwMode="auto">
            <a:xfrm>
              <a:off x="5414963" y="1714500"/>
              <a:ext cx="384175" cy="153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 Narrow" pitchFamily="34" charset="0"/>
                </a:rPr>
                <a:t>OSIJEK</a:t>
              </a:r>
              <a:endParaRPr lang="en-US" sz="1000" b="1">
                <a:latin typeface="Arial Narrow" pitchFamily="34" charset="0"/>
              </a:endParaRPr>
            </a:p>
          </p:txBody>
        </p:sp>
        <p:sp>
          <p:nvSpPr>
            <p:cNvPr id="18440" name="Rectangle 12"/>
            <p:cNvSpPr>
              <a:spLocks noChangeArrowheads="1"/>
            </p:cNvSpPr>
            <p:nvPr/>
          </p:nvSpPr>
          <p:spPr bwMode="auto">
            <a:xfrm>
              <a:off x="3771900" y="3357563"/>
              <a:ext cx="298450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000" b="1">
                  <a:solidFill>
                    <a:srgbClr val="000000"/>
                  </a:solidFill>
                  <a:latin typeface="Arial Narrow" pitchFamily="34" charset="0"/>
                </a:rPr>
                <a:t>SPLIT</a:t>
              </a:r>
              <a:endParaRPr lang="en-US" sz="1000" b="1">
                <a:latin typeface="Arial Narrow" pitchFamily="34" charset="0"/>
              </a:endParaRPr>
            </a:p>
          </p:txBody>
        </p:sp>
        <p:sp>
          <p:nvSpPr>
            <p:cNvPr id="18441" name="Rectangle 16"/>
            <p:cNvSpPr>
              <a:spLocks noChangeArrowheads="1"/>
            </p:cNvSpPr>
            <p:nvPr/>
          </p:nvSpPr>
          <p:spPr bwMode="auto">
            <a:xfrm>
              <a:off x="4914900" y="3500438"/>
              <a:ext cx="714375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hr-HR" sz="1000" b="1">
                  <a:solidFill>
                    <a:srgbClr val="000000"/>
                  </a:solidFill>
                  <a:latin typeface="Arial Narrow" pitchFamily="34" charset="0"/>
                </a:rPr>
                <a:t>SARAJEVO</a:t>
              </a:r>
            </a:p>
          </p:txBody>
        </p:sp>
        <p:sp>
          <p:nvSpPr>
            <p:cNvPr id="18442" name="Rectangle 19"/>
            <p:cNvSpPr>
              <a:spLocks noChangeArrowheads="1"/>
            </p:cNvSpPr>
            <p:nvPr/>
          </p:nvSpPr>
          <p:spPr bwMode="auto">
            <a:xfrm>
              <a:off x="2200275" y="1643063"/>
              <a:ext cx="382588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hr-HR" sz="1000" b="1">
                  <a:solidFill>
                    <a:srgbClr val="000000"/>
                  </a:solidFill>
                  <a:latin typeface="Arial Narrow" pitchFamily="34" charset="0"/>
                </a:rPr>
                <a:t>RIJEKA</a:t>
              </a:r>
              <a:endParaRPr lang="en-US" sz="1000" b="1">
                <a:latin typeface="Arial Narrow" pitchFamily="34" charset="0"/>
              </a:endParaRPr>
            </a:p>
          </p:txBody>
        </p:sp>
        <p:sp>
          <p:nvSpPr>
            <p:cNvPr id="18443" name="Rectangle 21"/>
            <p:cNvSpPr>
              <a:spLocks noChangeArrowheads="1"/>
            </p:cNvSpPr>
            <p:nvPr/>
          </p:nvSpPr>
          <p:spPr bwMode="auto">
            <a:xfrm>
              <a:off x="6286500" y="1571625"/>
              <a:ext cx="690563" cy="24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hr-HR" sz="1000" b="1">
                  <a:solidFill>
                    <a:srgbClr val="000000"/>
                  </a:solidFill>
                  <a:latin typeface="Arial Narrow" pitchFamily="34" charset="0"/>
                </a:rPr>
                <a:t>NOVI SAD</a:t>
              </a:r>
            </a:p>
          </p:txBody>
        </p:sp>
        <p:sp>
          <p:nvSpPr>
            <p:cNvPr id="18444" name="Rectangle 22"/>
            <p:cNvSpPr>
              <a:spLocks noChangeArrowheads="1"/>
            </p:cNvSpPr>
            <p:nvPr/>
          </p:nvSpPr>
          <p:spPr bwMode="auto">
            <a:xfrm>
              <a:off x="6772275" y="2428875"/>
              <a:ext cx="720725" cy="246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hr-HR" sz="1000" b="1">
                  <a:solidFill>
                    <a:srgbClr val="000000"/>
                  </a:solidFill>
                  <a:latin typeface="Arial Narrow" pitchFamily="34" charset="0"/>
                </a:rPr>
                <a:t>BEOGRAD</a:t>
              </a:r>
            </a:p>
          </p:txBody>
        </p:sp>
        <p:pic>
          <p:nvPicPr>
            <p:cNvPr id="18445" name="Picture 65" descr="untitled.bmp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57588" y="1143000"/>
              <a:ext cx="285750" cy="227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6" name="Rectangle 16"/>
            <p:cNvSpPr>
              <a:spLocks noChangeArrowheads="1"/>
            </p:cNvSpPr>
            <p:nvPr/>
          </p:nvSpPr>
          <p:spPr bwMode="auto">
            <a:xfrm>
              <a:off x="6929438" y="4357688"/>
              <a:ext cx="714375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hr-HR" sz="1000" b="1">
                  <a:solidFill>
                    <a:srgbClr val="000000"/>
                  </a:solidFill>
                  <a:latin typeface="Arial Narrow" pitchFamily="34" charset="0"/>
                </a:rPr>
                <a:t>PRIŠTINA</a:t>
              </a:r>
            </a:p>
          </p:txBody>
        </p:sp>
        <p:sp>
          <p:nvSpPr>
            <p:cNvPr id="18447" name="Freeform 25"/>
            <p:cNvSpPr>
              <a:spLocks/>
            </p:cNvSpPr>
            <p:nvPr/>
          </p:nvSpPr>
          <p:spPr bwMode="auto">
            <a:xfrm>
              <a:off x="5557838" y="1500188"/>
              <a:ext cx="153987" cy="153987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48" name="Freeform 25"/>
            <p:cNvSpPr>
              <a:spLocks/>
            </p:cNvSpPr>
            <p:nvPr/>
          </p:nvSpPr>
          <p:spPr bwMode="auto">
            <a:xfrm>
              <a:off x="2628900" y="1643063"/>
              <a:ext cx="153988" cy="153987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49" name="Freeform 25"/>
            <p:cNvSpPr>
              <a:spLocks/>
            </p:cNvSpPr>
            <p:nvPr/>
          </p:nvSpPr>
          <p:spPr bwMode="auto">
            <a:xfrm>
              <a:off x="4057650" y="3571875"/>
              <a:ext cx="153988" cy="153988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0" name="Freeform 31"/>
            <p:cNvSpPr>
              <a:spLocks/>
            </p:cNvSpPr>
            <p:nvPr/>
          </p:nvSpPr>
          <p:spPr bwMode="auto">
            <a:xfrm>
              <a:off x="5272088" y="3286125"/>
              <a:ext cx="153987" cy="153988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8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1" name="Freeform 31"/>
            <p:cNvSpPr>
              <a:spLocks/>
            </p:cNvSpPr>
            <p:nvPr/>
          </p:nvSpPr>
          <p:spPr bwMode="auto">
            <a:xfrm>
              <a:off x="6343650" y="1857375"/>
              <a:ext cx="153988" cy="153988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8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2" name="Freeform 31"/>
            <p:cNvSpPr>
              <a:spLocks/>
            </p:cNvSpPr>
            <p:nvPr/>
          </p:nvSpPr>
          <p:spPr bwMode="auto">
            <a:xfrm>
              <a:off x="6843713" y="2286000"/>
              <a:ext cx="153987" cy="153988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8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  <p:sp>
          <p:nvSpPr>
            <p:cNvPr id="18453" name="Freeform 25"/>
            <p:cNvSpPr>
              <a:spLocks/>
            </p:cNvSpPr>
            <p:nvPr/>
          </p:nvSpPr>
          <p:spPr bwMode="auto">
            <a:xfrm>
              <a:off x="7272338" y="4500563"/>
              <a:ext cx="153987" cy="153987"/>
            </a:xfrm>
            <a:custGeom>
              <a:avLst/>
              <a:gdLst>
                <a:gd name="T0" fmla="*/ 0 w 98"/>
                <a:gd name="T1" fmla="*/ 2147483647 h 99"/>
                <a:gd name="T2" fmla="*/ 2147483647 w 98"/>
                <a:gd name="T3" fmla="*/ 2147483647 h 99"/>
                <a:gd name="T4" fmla="*/ 2147483647 w 98"/>
                <a:gd name="T5" fmla="*/ 2147483647 h 99"/>
                <a:gd name="T6" fmla="*/ 2147483647 w 98"/>
                <a:gd name="T7" fmla="*/ 2147483647 h 99"/>
                <a:gd name="T8" fmla="*/ 2147483647 w 98"/>
                <a:gd name="T9" fmla="*/ 2147483647 h 99"/>
                <a:gd name="T10" fmla="*/ 2147483647 w 98"/>
                <a:gd name="T11" fmla="*/ 0 h 99"/>
                <a:gd name="T12" fmla="*/ 2147483647 w 98"/>
                <a:gd name="T13" fmla="*/ 2147483647 h 99"/>
                <a:gd name="T14" fmla="*/ 2147483647 w 98"/>
                <a:gd name="T15" fmla="*/ 2147483647 h 99"/>
                <a:gd name="T16" fmla="*/ 2147483647 w 98"/>
                <a:gd name="T17" fmla="*/ 2147483647 h 99"/>
                <a:gd name="T18" fmla="*/ 2147483647 w 98"/>
                <a:gd name="T19" fmla="*/ 2147483647 h 99"/>
                <a:gd name="T20" fmla="*/ 2147483647 w 98"/>
                <a:gd name="T21" fmla="*/ 2147483647 h 99"/>
                <a:gd name="T22" fmla="*/ 2147483647 w 98"/>
                <a:gd name="T23" fmla="*/ 2147483647 h 99"/>
                <a:gd name="T24" fmla="*/ 2147483647 w 98"/>
                <a:gd name="T25" fmla="*/ 2147483647 h 99"/>
                <a:gd name="T26" fmla="*/ 2147483647 w 98"/>
                <a:gd name="T27" fmla="*/ 2147483647 h 99"/>
                <a:gd name="T28" fmla="*/ 2147483647 w 98"/>
                <a:gd name="T29" fmla="*/ 2147483647 h 99"/>
                <a:gd name="T30" fmla="*/ 2147483647 w 98"/>
                <a:gd name="T31" fmla="*/ 2147483647 h 99"/>
                <a:gd name="T32" fmla="*/ 2147483647 w 98"/>
                <a:gd name="T33" fmla="*/ 2147483647 h 99"/>
                <a:gd name="T34" fmla="*/ 2147483647 w 98"/>
                <a:gd name="T35" fmla="*/ 2147483647 h 99"/>
                <a:gd name="T36" fmla="*/ 2147483647 w 98"/>
                <a:gd name="T37" fmla="*/ 2147483647 h 99"/>
                <a:gd name="T38" fmla="*/ 2147483647 w 98"/>
                <a:gd name="T39" fmla="*/ 2147483647 h 99"/>
                <a:gd name="T40" fmla="*/ 0 w 98"/>
                <a:gd name="T41" fmla="*/ 2147483647 h 9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"/>
                <a:gd name="T64" fmla="*/ 0 h 99"/>
                <a:gd name="T65" fmla="*/ 98 w 98"/>
                <a:gd name="T66" fmla="*/ 99 h 9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" h="99">
                  <a:moveTo>
                    <a:pt x="0" y="50"/>
                  </a:moveTo>
                  <a:lnTo>
                    <a:pt x="2" y="34"/>
                  </a:lnTo>
                  <a:lnTo>
                    <a:pt x="9" y="20"/>
                  </a:lnTo>
                  <a:lnTo>
                    <a:pt x="21" y="9"/>
                  </a:lnTo>
                  <a:lnTo>
                    <a:pt x="34" y="2"/>
                  </a:lnTo>
                  <a:lnTo>
                    <a:pt x="50" y="0"/>
                  </a:lnTo>
                  <a:lnTo>
                    <a:pt x="64" y="2"/>
                  </a:lnTo>
                  <a:lnTo>
                    <a:pt x="79" y="9"/>
                  </a:lnTo>
                  <a:lnTo>
                    <a:pt x="89" y="20"/>
                  </a:lnTo>
                  <a:lnTo>
                    <a:pt x="96" y="34"/>
                  </a:lnTo>
                  <a:lnTo>
                    <a:pt x="98" y="50"/>
                  </a:lnTo>
                  <a:lnTo>
                    <a:pt x="96" y="64"/>
                  </a:lnTo>
                  <a:lnTo>
                    <a:pt x="89" y="79"/>
                  </a:lnTo>
                  <a:lnTo>
                    <a:pt x="79" y="89"/>
                  </a:lnTo>
                  <a:lnTo>
                    <a:pt x="64" y="96"/>
                  </a:lnTo>
                  <a:lnTo>
                    <a:pt x="50" y="99"/>
                  </a:lnTo>
                  <a:lnTo>
                    <a:pt x="34" y="96"/>
                  </a:lnTo>
                  <a:lnTo>
                    <a:pt x="21" y="89"/>
                  </a:lnTo>
                  <a:lnTo>
                    <a:pt x="9" y="79"/>
                  </a:lnTo>
                  <a:lnTo>
                    <a:pt x="2" y="64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0000"/>
            </a:solidFill>
            <a:ln w="1651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sr-Latn-C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1"/>
          <p:cNvPicPr>
            <a:picLocks noChangeAspect="1" noChangeArrowheads="1"/>
          </p:cNvPicPr>
          <p:nvPr/>
        </p:nvPicPr>
        <p:blipFill>
          <a:blip r:embed="rId3"/>
          <a:srcRect l="10504" t="1271" r="10504" b="763"/>
          <a:stretch>
            <a:fillRect/>
          </a:stretch>
        </p:blipFill>
        <p:spPr bwMode="auto">
          <a:xfrm>
            <a:off x="2627313" y="4005263"/>
            <a:ext cx="1255712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20 godina na vodećoj poziciji u područjima</a:t>
            </a:r>
          </a:p>
        </p:txBody>
      </p:sp>
      <p:pic>
        <p:nvPicPr>
          <p:cNvPr id="19459" name="Picture 2" descr="http://www.multicastwireless.com/images/video%20surveillance%20consol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56463" y="3989388"/>
            <a:ext cx="1168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Pogledaj sliku u punoj veličini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198913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8" descr="vatra2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70150" y="2060575"/>
            <a:ext cx="1133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2327275" y="3132138"/>
            <a:ext cx="1428750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Dojave i gašenja požara</a:t>
            </a:r>
          </a:p>
        </p:txBody>
      </p:sp>
      <p:sp>
        <p:nvSpPr>
          <p:cNvPr id="19463" name="TextBox 9"/>
          <p:cNvSpPr txBox="1">
            <a:spLocks noChangeArrowheads="1"/>
          </p:cNvSpPr>
          <p:nvPr/>
        </p:nvSpPr>
        <p:spPr bwMode="auto">
          <a:xfrm>
            <a:off x="757238" y="3132138"/>
            <a:ext cx="135731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Video nadzora</a:t>
            </a:r>
          </a:p>
        </p:txBody>
      </p:sp>
      <p:sp>
        <p:nvSpPr>
          <p:cNvPr id="19464" name="TextBox 10"/>
          <p:cNvSpPr txBox="1">
            <a:spLocks noChangeArrowheads="1"/>
          </p:cNvSpPr>
          <p:nvPr/>
        </p:nvSpPr>
        <p:spPr bwMode="auto">
          <a:xfrm>
            <a:off x="4041775" y="3132138"/>
            <a:ext cx="14287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Detekcije i dojave plina</a:t>
            </a:r>
          </a:p>
        </p:txBody>
      </p:sp>
      <p:sp>
        <p:nvSpPr>
          <p:cNvPr id="19465" name="TextBox 11"/>
          <p:cNvSpPr txBox="1">
            <a:spLocks noChangeArrowheads="1"/>
          </p:cNvSpPr>
          <p:nvPr/>
        </p:nvSpPr>
        <p:spPr bwMode="auto">
          <a:xfrm>
            <a:off x="5541963" y="3132138"/>
            <a:ext cx="14287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Protuprovalne zaštite</a:t>
            </a:r>
          </a:p>
        </p:txBody>
      </p:sp>
      <p:sp>
        <p:nvSpPr>
          <p:cNvPr id="19466" name="TextBox 12"/>
          <p:cNvSpPr txBox="1">
            <a:spLocks noChangeArrowheads="1"/>
          </p:cNvSpPr>
          <p:nvPr/>
        </p:nvSpPr>
        <p:spPr bwMode="auto">
          <a:xfrm>
            <a:off x="7113588" y="3132138"/>
            <a:ext cx="1357312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Kontrole pristupa</a:t>
            </a: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2484438" y="5219700"/>
            <a:ext cx="14287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Specijalnih detekcija</a:t>
            </a:r>
          </a:p>
        </p:txBody>
      </p:sp>
      <p:sp>
        <p:nvSpPr>
          <p:cNvPr id="19468" name="TextBox 14"/>
          <p:cNvSpPr txBox="1">
            <a:spLocks noChangeArrowheads="1"/>
          </p:cNvSpPr>
          <p:nvPr/>
        </p:nvSpPr>
        <p:spPr bwMode="auto">
          <a:xfrm>
            <a:off x="755650" y="5203825"/>
            <a:ext cx="1500188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Automatizacije objekata</a:t>
            </a:r>
          </a:p>
        </p:txBody>
      </p:sp>
      <p:sp>
        <p:nvSpPr>
          <p:cNvPr id="19469" name="TextBox 15"/>
          <p:cNvSpPr txBox="1">
            <a:spLocks noChangeArrowheads="1"/>
          </p:cNvSpPr>
          <p:nvPr/>
        </p:nvSpPr>
        <p:spPr bwMode="auto">
          <a:xfrm>
            <a:off x="4113213" y="5203825"/>
            <a:ext cx="14287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Sustava zaključavanja</a:t>
            </a:r>
          </a:p>
        </p:txBody>
      </p:sp>
      <p:sp>
        <p:nvSpPr>
          <p:cNvPr id="19470" name="TextBox 16"/>
          <p:cNvSpPr txBox="1">
            <a:spLocks noChangeArrowheads="1"/>
          </p:cNvSpPr>
          <p:nvPr/>
        </p:nvSpPr>
        <p:spPr bwMode="auto">
          <a:xfrm>
            <a:off x="5613400" y="5203825"/>
            <a:ext cx="1428750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Naplate parkiranja</a:t>
            </a:r>
          </a:p>
        </p:txBody>
      </p:sp>
      <p:sp>
        <p:nvSpPr>
          <p:cNvPr id="19471" name="TextBox 17"/>
          <p:cNvSpPr txBox="1">
            <a:spLocks noChangeArrowheads="1"/>
          </p:cNvSpPr>
          <p:nvPr/>
        </p:nvSpPr>
        <p:spPr bwMode="auto">
          <a:xfrm>
            <a:off x="7185025" y="5203825"/>
            <a:ext cx="1357313" cy="590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1600">
                <a:latin typeface="Calibri" pitchFamily="34" charset="0"/>
              </a:rPr>
              <a:t>Centralnog nadzora</a:t>
            </a:r>
          </a:p>
        </p:txBody>
      </p:sp>
      <p:pic>
        <p:nvPicPr>
          <p:cNvPr id="19472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84838" y="2060575"/>
            <a:ext cx="1177925" cy="928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9473" name="Picture 10" descr="plinodojava-2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56088" y="2132013"/>
            <a:ext cx="8382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4" name="Picture 14" descr="kontrola-pristupa-4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470775" y="2132013"/>
            <a:ext cx="571500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6" descr="EZK_4223-Hand_A-4c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56088" y="4060825"/>
            <a:ext cx="1049337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3" descr="http://t1.gstatic.com/images?q=tbn:Fv2VgZsy-yjiZM:http://www.domoticaforum.eu/uploaded/evja78/2009128122221_girahome.GIF">
            <a:hlinkClick r:id="rId15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27088" y="4060825"/>
            <a:ext cx="13731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00750" y="3929063"/>
            <a:ext cx="6254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4406900"/>
            <a:ext cx="8421687" cy="1362075"/>
          </a:xfrm>
        </p:spPr>
        <p:txBody>
          <a:bodyPr/>
          <a:lstStyle/>
          <a:p>
            <a:pPr>
              <a:defRPr/>
            </a:pPr>
            <a:r>
              <a:rPr lang="hr-HR" dirty="0" smtClean="0"/>
              <a:t>projekt video nadzora </a:t>
            </a:r>
            <a:br>
              <a:rPr lang="hr-HR" dirty="0" smtClean="0"/>
            </a:br>
            <a:r>
              <a:rPr lang="hr-HR" dirty="0" smtClean="0"/>
              <a:t>splitskih osnovnih škola</a:t>
            </a:r>
            <a:endParaRPr lang="hr-HR" dirty="0"/>
          </a:p>
        </p:txBody>
      </p:sp>
      <p:sp>
        <p:nvSpPr>
          <p:cNvPr id="21506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1600" smtClean="0"/>
              <a:t>O Tehnomobilu</a:t>
            </a:r>
          </a:p>
          <a:p>
            <a:endParaRPr lang="hr-HR" sz="1600" smtClean="0"/>
          </a:p>
          <a:p>
            <a:r>
              <a:rPr lang="hr-HR" sz="1600" smtClean="0">
                <a:solidFill>
                  <a:srgbClr val="C00000"/>
                </a:solidFill>
              </a:rPr>
              <a:t>Projekt video nadzora splitskih osnovnih škola</a:t>
            </a:r>
          </a:p>
          <a:p>
            <a:endParaRPr lang="hr-HR" sz="1600" smtClean="0"/>
          </a:p>
          <a:p>
            <a:r>
              <a:rPr lang="hr-HR" sz="1600" smtClean="0"/>
              <a:t>Koncept tehničke zaštite za obrazovne ustanove pogled na sutra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715375" cy="1214438"/>
          </a:xfrm>
        </p:spPr>
        <p:txBody>
          <a:bodyPr/>
          <a:lstStyle/>
          <a:p>
            <a:r>
              <a:rPr lang="hr-HR" smtClean="0"/>
              <a:t>Razlozi za uvođenje sustava video nadzora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323850" y="1628775"/>
            <a:ext cx="8820150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normAutofit fontScale="85000" lnSpcReduction="10000"/>
          </a:bodyPr>
          <a:lstStyle/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Povećava sigurnost i osjećaj sigurnosti kod djece i nastavnika.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Osigurava pokazatelje koji na drugi način nikako ne bi mogli biti prikazani.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Odvraćanje svih aspekata negativnog ponašanja.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Smanjivanje svih oblika vandalizma i krađe.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Pokrivenost dijelova koje je teško nadzirati.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Oblici negativnog ponašanja su nažalost u porastu.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Slika govori tisuću riječi.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hr-HR" sz="2400" kern="0" dirty="0">
                <a:cs typeface="+mn-cs"/>
              </a:rPr>
              <a:t>I najvažnije uključenje nadležnih obrazovnih stručnih službi. 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  <a:defRPr/>
            </a:pPr>
            <a:endParaRPr lang="hr-HR" sz="2400" kern="0" dirty="0"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288" y="1673225"/>
            <a:ext cx="8286750" cy="4924425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hr-HR" dirty="0" smtClean="0"/>
              <a:t>Situacija iz jedne splitske škole, ulaz ispred škole.</a:t>
            </a:r>
          </a:p>
          <a:p>
            <a:pPr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Tri dječaka grubo gnjave jednog učenika.</a:t>
            </a:r>
          </a:p>
          <a:p>
            <a:pPr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Guranje učenika od grupe učenika je trajalo desetak minuta.</a:t>
            </a:r>
          </a:p>
          <a:p>
            <a:pPr>
              <a:buFontTx/>
              <a:buNone/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U realnom vremenu situaciju je uočila stručna osoba u nadzornom centru.</a:t>
            </a:r>
          </a:p>
          <a:p>
            <a:pPr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Izvađena je snimka .</a:t>
            </a:r>
          </a:p>
          <a:p>
            <a:pPr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Slučaj je uz prateću dokumentaciju prijavljen stručnoj službi škole.</a:t>
            </a:r>
          </a:p>
          <a:p>
            <a:pPr>
              <a:defRPr/>
            </a:pPr>
            <a:endParaRPr lang="hr-HR" dirty="0" smtClean="0"/>
          </a:p>
          <a:p>
            <a:pPr>
              <a:defRPr/>
            </a:pPr>
            <a:r>
              <a:rPr lang="hr-HR" dirty="0" smtClean="0"/>
              <a:t>Stručne osobe u zajedničkoj suradnji s roditeljima riješile su problematičnu situaciju.</a:t>
            </a:r>
          </a:p>
          <a:p>
            <a:pPr>
              <a:defRPr/>
            </a:pPr>
            <a:endParaRPr lang="hr-HR" dirty="0" smtClean="0"/>
          </a:p>
        </p:txBody>
      </p:sp>
      <p:sp>
        <p:nvSpPr>
          <p:cNvPr id="24578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Rezultat : riješeno dječje negativno ponašanje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2" name="Title 2"/>
          <p:cNvSpPr>
            <a:spLocks noGrp="1"/>
          </p:cNvSpPr>
          <p:nvPr>
            <p:ph type="title"/>
          </p:nvPr>
        </p:nvSpPr>
        <p:spPr>
          <a:xfrm>
            <a:off x="428625" y="0"/>
            <a:ext cx="8215313" cy="1214438"/>
          </a:xfrm>
        </p:spPr>
        <p:txBody>
          <a:bodyPr/>
          <a:lstStyle/>
          <a:p>
            <a:r>
              <a:rPr lang="hr-HR" smtClean="0"/>
              <a:t>Kako je sve počelo</a:t>
            </a:r>
          </a:p>
        </p:txBody>
      </p:sp>
      <p:sp>
        <p:nvSpPr>
          <p:cNvPr id="41993" name="Rectangle 3"/>
          <p:cNvSpPr txBox="1">
            <a:spLocks/>
          </p:cNvSpPr>
          <p:nvPr/>
        </p:nvSpPr>
        <p:spPr bwMode="auto">
          <a:xfrm>
            <a:off x="500063" y="1714500"/>
            <a:ext cx="40386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hr-HR" sz="1600" b="1">
                <a:latin typeface="Calibri" pitchFamily="34" charset="0"/>
              </a:rPr>
              <a:t>Mala ili nikakva uložena sredstva u tehničku zaštitu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hr-HR" sz="1600" b="1">
                <a:latin typeface="Calibri" pitchFamily="34" charset="0"/>
              </a:rPr>
              <a:t>Informacije su lokalne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hr-HR" sz="1600" b="1">
                <a:latin typeface="Calibri" pitchFamily="34" charset="0"/>
              </a:rPr>
              <a:t>Mali broj ljudi koji upravljaju sustavom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hr-HR" sz="1600" b="1">
                <a:latin typeface="Calibri" pitchFamily="34" charset="0"/>
              </a:rPr>
              <a:t>Neusklađenost sa stručnim službama</a:t>
            </a:r>
          </a:p>
          <a:p>
            <a:pPr marL="342900" indent="-342900" eaLnBrk="0" hangingPunct="0">
              <a:lnSpc>
                <a:spcPct val="150000"/>
              </a:lnSpc>
              <a:spcBef>
                <a:spcPct val="20000"/>
              </a:spcBef>
              <a:buFontTx/>
              <a:buChar char="•"/>
            </a:pPr>
            <a:r>
              <a:rPr lang="hr-HR" sz="1600" b="1">
                <a:latin typeface="Calibri" pitchFamily="34" charset="0"/>
              </a:rPr>
              <a:t>Servis i održavanje neadekvatno</a:t>
            </a:r>
          </a:p>
        </p:txBody>
      </p:sp>
      <p:graphicFrame>
        <p:nvGraphicFramePr>
          <p:cNvPr id="41986" name="Content Placeholder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5019675" y="2838450"/>
          <a:ext cx="1117600" cy="695325"/>
        </p:xfrm>
        <a:graphic>
          <a:graphicData uri="http://schemas.openxmlformats.org/presentationml/2006/ole">
            <p:oleObj spid="_x0000_s41986" name="Visio" r:id="rId3" imgW="1117757" imgH="694967" progId="Visio.Drawing.11">
              <p:embed/>
            </p:oleObj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>
            <p:ph sz="quarter" idx="4294967295"/>
          </p:nvPr>
        </p:nvGraphicFramePr>
        <p:xfrm>
          <a:off x="5573713" y="4630738"/>
          <a:ext cx="1403350" cy="1058862"/>
        </p:xfrm>
        <a:graphic>
          <a:graphicData uri="http://schemas.openxmlformats.org/presentationml/2006/ole">
            <p:oleObj spid="_x0000_s41987" name="Visio" r:id="rId4" imgW="1403069" imgH="1059518" progId="Visio.Drawing.11">
              <p:embed/>
            </p:oleObj>
          </a:graphicData>
        </a:graphic>
      </p:graphicFrame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1071563" y="5143500"/>
          <a:ext cx="781050" cy="904875"/>
        </p:xfrm>
        <a:graphic>
          <a:graphicData uri="http://schemas.openxmlformats.org/presentationml/2006/ole">
            <p:oleObj spid="_x0000_s41988" name="Visio" r:id="rId5" imgW="780693" imgH="904550" progId="Visio.Drawing.11">
              <p:embed/>
            </p:oleObj>
          </a:graphicData>
        </a:graphic>
      </p:graphicFrame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1928813" y="4643438"/>
          <a:ext cx="1136650" cy="785812"/>
        </p:xfrm>
        <a:graphic>
          <a:graphicData uri="http://schemas.openxmlformats.org/presentationml/2006/ole">
            <p:oleObj spid="_x0000_s41989" name="Visio" r:id="rId6" imgW="1137163" imgH="786446" progId="Visio.Drawing.11">
              <p:embed/>
            </p:oleObj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6057900" y="2236788"/>
          <a:ext cx="1136650" cy="785812"/>
        </p:xfrm>
        <a:graphic>
          <a:graphicData uri="http://schemas.openxmlformats.org/presentationml/2006/ole">
            <p:oleObj spid="_x0000_s41990" name="Visio" r:id="rId7" imgW="1137163" imgH="786446" progId="Visio.Drawing.11">
              <p:embed/>
            </p:oleObj>
          </a:graphicData>
        </a:graphic>
      </p:graphicFrame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7296150" y="5110163"/>
          <a:ext cx="1136650" cy="785812"/>
        </p:xfrm>
        <a:graphic>
          <a:graphicData uri="http://schemas.openxmlformats.org/presentationml/2006/ole">
            <p:oleObj spid="_x0000_s41991" name="Visio" r:id="rId8" imgW="1137163" imgH="786446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</TotalTime>
  <Words>885</Words>
  <Application>Microsoft Office PowerPoint</Application>
  <PresentationFormat>On-screen Show (4:3)</PresentationFormat>
  <Paragraphs>205</Paragraphs>
  <Slides>25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Calibri</vt:lpstr>
      <vt:lpstr>Arial Narrow</vt:lpstr>
      <vt:lpstr>Default Design</vt:lpstr>
      <vt:lpstr>Default Design</vt:lpstr>
      <vt:lpstr>Default Design</vt:lpstr>
      <vt:lpstr>Default Design</vt:lpstr>
      <vt:lpstr>Default Design</vt:lpstr>
      <vt:lpstr>Default Design</vt:lpstr>
      <vt:lpstr>Visio</vt:lpstr>
      <vt:lpstr>Tehnomobil</vt:lpstr>
      <vt:lpstr>O TEHNOMOBILU</vt:lpstr>
      <vt:lpstr>Tehnomobil d.o.o.</vt:lpstr>
      <vt:lpstr>Regionalni partner</vt:lpstr>
      <vt:lpstr>20 godina na vodećoj poziciji u područjima</vt:lpstr>
      <vt:lpstr>PROJEKT VIDEO NADZORA  SPLITSKIH OSNOVNIH ŠKOLA</vt:lpstr>
      <vt:lpstr>Razlozi za uvođenje sustava video nadzora</vt:lpstr>
      <vt:lpstr>Rezultat : riješeno dječje negativno ponašanje</vt:lpstr>
      <vt:lpstr>Kako je sve počelo</vt:lpstr>
      <vt:lpstr>Zatečeni sustavi video nadzora na školama</vt:lpstr>
      <vt:lpstr>Rješenje za projekt splitskih škola - digitalizacija</vt:lpstr>
      <vt:lpstr>Princip umrežavanja</vt:lpstr>
      <vt:lpstr>Komponente sustava</vt:lpstr>
      <vt:lpstr>Trenutni oblik sustava </vt:lpstr>
      <vt:lpstr>KONCEPT TEHNIČKE ZAŠTITE ZA OBRAZOVNE USTANOVE POGLED NA SUTRA</vt:lpstr>
      <vt:lpstr>Inženjering i konzalting kroz sve faze projekta:</vt:lpstr>
      <vt:lpstr>Slide 17</vt:lpstr>
      <vt:lpstr>SONY SNC-CH140, HD, rezolucija 1280x720</vt:lpstr>
      <vt:lpstr>SNC CM-120, MegaPixel 1,3 </vt:lpstr>
      <vt:lpstr>SONY SSC-E473E, analogna </vt:lpstr>
      <vt:lpstr>Slide 21</vt:lpstr>
      <vt:lpstr>Video nadzor kao sažeta informacija</vt:lpstr>
      <vt:lpstr>Jedinstveni nadzorni centar </vt:lpstr>
      <vt:lpstr>Zaključak </vt:lpstr>
      <vt:lpstr>Hvala na pažnji</vt:lpstr>
    </vt:vector>
  </TitlesOfParts>
  <Company>Invisio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Ozana Blazekovic Babic</dc:creator>
  <cp:lastModifiedBy>Kpucic</cp:lastModifiedBy>
  <cp:revision>604</cp:revision>
  <dcterms:created xsi:type="dcterms:W3CDTF">2010-02-02T08:11:25Z</dcterms:created>
  <dcterms:modified xsi:type="dcterms:W3CDTF">2010-10-13T07:58:07Z</dcterms:modified>
</cp:coreProperties>
</file>